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gs_20s/IBM-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taeefnajib/IBM-Applied-Data-Science-Capstone/blob/main/EDA%20with%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gs_20s/IBM-Applied-Data-Science-Capston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gs_20s/IBM-Applied-Data-Science-Capstone/blob/main/Predictive%20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8.jpg"/><Relationship Id="rId4" Type="http://schemas.openxmlformats.org/officeDocument/2006/relationships/image" Target="../media/image27.jpg"/></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amp;instructors" TargetMode="External"/><Relationship Id="rId4" Type="http://schemas.openxmlformats.org/officeDocument/2006/relationships/hyperlink" Target="https://github.com/megs_20s/IBM-Applied-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taeefnajib/IBM-Applied-Data-Science-Capstone/blob/main/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egs_20s/IBM-Applied-Data-Science-Capstone/blob/main/Data%20Collection%20Using%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&lt;Meghana Angle&gt;</a:t>
            </a:r>
          </a:p>
          <a:p>
            <a:r>
              <a:rPr lang="en-US" dirty="0">
                <a:solidFill>
                  <a:schemeClr val="bg2"/>
                </a:solidFill>
                <a:latin typeface="Abadi" panose="020B0604020104020204" pitchFamily="34" charset="0"/>
                <a:ea typeface="SF Pro" pitchFamily="2" charset="0"/>
                <a:cs typeface="SF Pro" pitchFamily="2" charset="0"/>
              </a:rPr>
              <a:t>&lt;12.17.2022&gt;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DC3FE43F-4DC3-DEEA-40BD-B7FF7DC4720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10</a:t>
            </a:fld>
            <a:endParaRPr lang="en-US"/>
          </a:p>
        </p:txBody>
      </p:sp>
      <p:sp>
        <p:nvSpPr>
          <p:cNvPr id="3" name="Content Placeholder 4">
            <a:extLst>
              <a:ext uri="{FF2B5EF4-FFF2-40B4-BE49-F238E27FC236}">
                <a16:creationId xmlns:a16="http://schemas.microsoft.com/office/drawing/2014/main" id="{8F299CCB-C462-A082-1014-E78E6FEF7D53}"/>
              </a:ext>
            </a:extLst>
          </p:cNvPr>
          <p:cNvSpPr txBox="1">
            <a:spLocks/>
          </p:cNvSpPr>
          <p:nvPr/>
        </p:nvSpPr>
        <p:spPr>
          <a:xfrm>
            <a:off x="770010" y="1574157"/>
            <a:ext cx="10515599" cy="485305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80"/>
              </a:spcBef>
              <a:buFont typeface="Arial" panose="020B0604020202020204" pitchFamily="34" charset="0"/>
              <a:buNone/>
            </a:pPr>
            <a:r>
              <a:rPr lang="en-US" sz="2200" spc="-15" dirty="0">
                <a:solidFill>
                  <a:schemeClr val="tx1">
                    <a:lumMod val="85000"/>
                    <a:lumOff val="15000"/>
                  </a:schemeClr>
                </a:solidFill>
                <a:latin typeface=""/>
                <a:cs typeface="Carlito"/>
              </a:rPr>
              <a:t>Create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training label </a:t>
            </a:r>
            <a:r>
              <a:rPr lang="en-US" sz="2200" dirty="0">
                <a:solidFill>
                  <a:schemeClr val="tx1">
                    <a:lumMod val="85000"/>
                    <a:lumOff val="15000"/>
                  </a:schemeClr>
                </a:solidFill>
                <a:latin typeface=""/>
                <a:cs typeface="Carlito"/>
              </a:rPr>
              <a:t>with </a:t>
            </a:r>
            <a:r>
              <a:rPr lang="en-US" sz="2200" spc="-5" dirty="0">
                <a:solidFill>
                  <a:schemeClr val="tx1">
                    <a:lumMod val="85000"/>
                    <a:lumOff val="15000"/>
                  </a:schemeClr>
                </a:solidFill>
                <a:latin typeface=""/>
                <a:cs typeface="Carlito"/>
              </a:rPr>
              <a:t>landing </a:t>
            </a:r>
            <a:r>
              <a:rPr lang="en-US" sz="2200" spc="-15" dirty="0">
                <a:solidFill>
                  <a:schemeClr val="tx1">
                    <a:lumMod val="85000"/>
                    <a:lumOff val="15000"/>
                  </a:schemeClr>
                </a:solidFill>
                <a:latin typeface=""/>
                <a:cs typeface="Carlito"/>
              </a:rPr>
              <a:t>outcomes </a:t>
            </a:r>
            <a:r>
              <a:rPr lang="en-US" sz="2200" spc="-5" dirty="0">
                <a:solidFill>
                  <a:schemeClr val="tx1">
                    <a:lumMod val="85000"/>
                    <a:lumOff val="15000"/>
                  </a:schemeClr>
                </a:solidFill>
                <a:latin typeface=""/>
                <a:cs typeface="Carlito"/>
              </a:rPr>
              <a:t>where successful </a:t>
            </a:r>
            <a:r>
              <a:rPr lang="en-US" sz="2200" dirty="0">
                <a:solidFill>
                  <a:schemeClr val="tx1">
                    <a:lumMod val="85000"/>
                    <a:lumOff val="15000"/>
                  </a:schemeClr>
                </a:solidFill>
                <a:latin typeface=""/>
                <a:cs typeface="Carlito"/>
              </a:rPr>
              <a:t>= 1 &amp; </a:t>
            </a:r>
            <a:r>
              <a:rPr lang="en-US" sz="2200" spc="-15" dirty="0">
                <a:solidFill>
                  <a:schemeClr val="tx1">
                    <a:lumMod val="85000"/>
                    <a:lumOff val="15000"/>
                  </a:schemeClr>
                </a:solidFill>
                <a:latin typeface=""/>
                <a:cs typeface="Carlito"/>
              </a:rPr>
              <a:t>failure </a:t>
            </a:r>
            <a:r>
              <a:rPr lang="en-US" sz="2200" dirty="0">
                <a:solidFill>
                  <a:schemeClr val="tx1">
                    <a:lumMod val="85000"/>
                    <a:lumOff val="15000"/>
                  </a:schemeClr>
                </a:solidFill>
                <a:latin typeface=""/>
                <a:cs typeface="Carlito"/>
              </a:rPr>
              <a:t>=</a:t>
            </a:r>
            <a:r>
              <a:rPr lang="en-US" sz="2200" spc="-8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175"/>
              </a:spcBef>
              <a:buFont typeface="Arial" panose="020B0604020202020204" pitchFamily="34" charset="0"/>
              <a:buNone/>
            </a:pPr>
            <a:r>
              <a:rPr lang="en-US" sz="2200" dirty="0">
                <a:solidFill>
                  <a:schemeClr val="tx1">
                    <a:lumMod val="85000"/>
                    <a:lumOff val="15000"/>
                  </a:schemeClr>
                </a:solidFill>
                <a:latin typeface=""/>
                <a:cs typeface="Carlito"/>
              </a:rPr>
              <a:t>Outcome</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column</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has</a:t>
            </a:r>
            <a:r>
              <a:rPr lang="en-US" sz="2200" spc="-4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two</a:t>
            </a:r>
            <a:r>
              <a:rPr lang="en-US" sz="2200" spc="-2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components:</a:t>
            </a:r>
            <a:r>
              <a:rPr lang="en-US" sz="2200" spc="-7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‘Mission</a:t>
            </a:r>
            <a:r>
              <a:rPr lang="en-US" sz="2200" spc="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Outcome’</a:t>
            </a:r>
            <a:r>
              <a:rPr lang="en-US" sz="2200" spc="-6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‘Landing</a:t>
            </a:r>
            <a:r>
              <a:rPr lang="en-US" sz="2200" spc="-5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marR="5080" indent="0">
              <a:lnSpc>
                <a:spcPct val="150000"/>
              </a:lnSpc>
              <a:spcBef>
                <a:spcPts val="290"/>
              </a:spcBef>
              <a:buFont typeface="Arial" panose="020B0604020202020204" pitchFamily="34" charset="0"/>
              <a:buNone/>
            </a:pPr>
            <a:r>
              <a:rPr lang="en-US" sz="2200" dirty="0">
                <a:solidFill>
                  <a:schemeClr val="tx1">
                    <a:lumMod val="85000"/>
                    <a:lumOff val="15000"/>
                  </a:schemeClr>
                </a:solidFill>
                <a:latin typeface=""/>
                <a:cs typeface="Carlito"/>
              </a:rPr>
              <a:t>New </a:t>
            </a:r>
            <a:r>
              <a:rPr lang="en-US" sz="2200" spc="-5"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label column </a:t>
            </a:r>
            <a:r>
              <a:rPr lang="en-US" sz="2200" spc="-15" dirty="0">
                <a:solidFill>
                  <a:schemeClr val="tx1">
                    <a:lumMod val="85000"/>
                    <a:lumOff val="15000"/>
                  </a:schemeClr>
                </a:solidFill>
                <a:latin typeface=""/>
                <a:cs typeface="Carlito"/>
              </a:rPr>
              <a:t>‘class’ </a:t>
            </a:r>
            <a:r>
              <a:rPr lang="en-US" sz="2200" spc="-5" dirty="0">
                <a:solidFill>
                  <a:schemeClr val="tx1">
                    <a:lumMod val="85000"/>
                    <a:lumOff val="15000"/>
                  </a:schemeClr>
                </a:solidFill>
                <a:latin typeface=""/>
                <a:cs typeface="Carlito"/>
              </a:rPr>
              <a:t>with </a:t>
            </a:r>
            <a:r>
              <a:rPr lang="en-US" sz="2200" dirty="0">
                <a:solidFill>
                  <a:schemeClr val="tx1">
                    <a:lumMod val="85000"/>
                    <a:lumOff val="15000"/>
                  </a:schemeClr>
                </a:solidFill>
                <a:latin typeface=""/>
                <a:cs typeface="Carlito"/>
              </a:rPr>
              <a:t>a </a:t>
            </a:r>
            <a:r>
              <a:rPr lang="en-US" sz="2200" spc="-5" dirty="0">
                <a:solidFill>
                  <a:schemeClr val="tx1">
                    <a:lumMod val="85000"/>
                    <a:lumOff val="15000"/>
                  </a:schemeClr>
                </a:solidFill>
                <a:latin typeface=""/>
                <a:cs typeface="Carlito"/>
              </a:rPr>
              <a:t>value of </a:t>
            </a:r>
            <a:r>
              <a:rPr lang="en-US" sz="2200" dirty="0">
                <a:solidFill>
                  <a:schemeClr val="tx1">
                    <a:lumMod val="85000"/>
                    <a:lumOff val="15000"/>
                  </a:schemeClr>
                </a:solidFill>
                <a:latin typeface=""/>
                <a:cs typeface="Carlito"/>
              </a:rPr>
              <a:t>1 </a:t>
            </a:r>
            <a:r>
              <a:rPr lang="en-US" sz="2200" spc="-5" dirty="0">
                <a:solidFill>
                  <a:schemeClr val="tx1">
                    <a:lumMod val="85000"/>
                    <a:lumOff val="15000"/>
                  </a:schemeClr>
                </a:solidFill>
                <a:latin typeface=""/>
                <a:cs typeface="Carlito"/>
              </a:rPr>
              <a:t>if </a:t>
            </a:r>
            <a:r>
              <a:rPr lang="en-US" sz="2200" dirty="0">
                <a:solidFill>
                  <a:schemeClr val="tx1">
                    <a:lumMod val="85000"/>
                    <a:lumOff val="15000"/>
                  </a:schemeClr>
                </a:solidFill>
                <a:latin typeface=""/>
                <a:cs typeface="Carlito"/>
              </a:rPr>
              <a:t>‘Mission </a:t>
            </a:r>
            <a:r>
              <a:rPr lang="en-US" sz="2200" spc="-5" dirty="0">
                <a:solidFill>
                  <a:schemeClr val="tx1">
                    <a:lumMod val="85000"/>
                    <a:lumOff val="15000"/>
                  </a:schemeClr>
                </a:solidFill>
                <a:latin typeface=""/>
                <a:cs typeface="Carlito"/>
              </a:rPr>
              <a:t>Outcome’ is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and 0 </a:t>
            </a:r>
            <a:r>
              <a:rPr lang="en-US" sz="2200" spc="-5" dirty="0">
                <a:solidFill>
                  <a:schemeClr val="tx1">
                    <a:lumMod val="85000"/>
                    <a:lumOff val="15000"/>
                  </a:schemeClr>
                </a:solidFill>
                <a:latin typeface=""/>
                <a:cs typeface="Carlito"/>
              </a:rPr>
              <a:t>otherwise.</a:t>
            </a:r>
          </a:p>
          <a:p>
            <a:pPr marL="0" marR="5080" indent="0">
              <a:lnSpc>
                <a:spcPct val="150000"/>
              </a:lnSpc>
              <a:spcBef>
                <a:spcPts val="290"/>
              </a:spcBef>
              <a:buFont typeface="Arial" panose="020B0604020202020204" pitchFamily="34" charset="0"/>
              <a:buNone/>
            </a:pPr>
            <a:r>
              <a:rPr lang="en-US" sz="2200" b="1" spc="-20" dirty="0">
                <a:solidFill>
                  <a:schemeClr val="tx1">
                    <a:lumMod val="85000"/>
                    <a:lumOff val="15000"/>
                  </a:schemeClr>
                </a:solidFill>
                <a:uFill>
                  <a:solidFill>
                    <a:srgbClr val="404040"/>
                  </a:solidFill>
                </a:uFill>
                <a:latin typeface=""/>
                <a:cs typeface="Carlito"/>
              </a:rPr>
              <a:t>Value </a:t>
            </a:r>
            <a:r>
              <a:rPr lang="en-US" sz="2200" b="1" dirty="0">
                <a:solidFill>
                  <a:schemeClr val="tx1">
                    <a:lumMod val="85000"/>
                    <a:lumOff val="15000"/>
                  </a:schemeClr>
                </a:solidFill>
                <a:uFill>
                  <a:solidFill>
                    <a:srgbClr val="404040"/>
                  </a:solidFill>
                </a:uFill>
                <a:latin typeface=""/>
                <a:cs typeface="Carlito"/>
              </a:rPr>
              <a:t>Mapping:</a:t>
            </a:r>
            <a:endParaRPr lang="en-US" sz="2200" b="1" dirty="0">
              <a:solidFill>
                <a:schemeClr val="tx1">
                  <a:lumMod val="85000"/>
                  <a:lumOff val="15000"/>
                </a:schemeClr>
              </a:solidFill>
              <a:latin typeface=""/>
              <a:cs typeface="Carlito"/>
            </a:endParaRPr>
          </a:p>
          <a:p>
            <a:pPr marL="0" indent="0">
              <a:lnSpc>
                <a:spcPct val="100000"/>
              </a:lnSpc>
              <a:spcBef>
                <a:spcPts val="1275"/>
              </a:spcBef>
              <a:buFont typeface="Arial" panose="020B0604020202020204" pitchFamily="34" charset="0"/>
              <a:buNone/>
            </a:pP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ASDS, </a:t>
            </a:r>
            <a:r>
              <a:rPr lang="en-US" sz="2200" spc="-30" dirty="0">
                <a:solidFill>
                  <a:schemeClr val="tx1">
                    <a:lumMod val="85000"/>
                    <a:lumOff val="15000"/>
                  </a:schemeClr>
                </a:solidFill>
                <a:latin typeface=""/>
                <a:cs typeface="Carlito"/>
              </a:rPr>
              <a:t>True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&amp; </a:t>
            </a:r>
            <a:r>
              <a:rPr lang="en-US" sz="2200" spc="-30" dirty="0">
                <a:solidFill>
                  <a:schemeClr val="tx1">
                    <a:lumMod val="85000"/>
                    <a:lumOff val="15000"/>
                  </a:schemeClr>
                </a:solidFill>
                <a:latin typeface=""/>
                <a:cs typeface="Carlito"/>
              </a:rPr>
              <a:t>True </a:t>
            </a:r>
            <a:r>
              <a:rPr lang="en-US" sz="2200" dirty="0">
                <a:solidFill>
                  <a:schemeClr val="tx1">
                    <a:lumMod val="85000"/>
                    <a:lumOff val="15000"/>
                  </a:schemeClr>
                </a:solidFill>
                <a:latin typeface=""/>
                <a:cs typeface="Carlito"/>
              </a:rPr>
              <a:t>Ocean –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80"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1</a:t>
            </a:r>
          </a:p>
          <a:p>
            <a:pPr marL="0" indent="0">
              <a:lnSpc>
                <a:spcPct val="100000"/>
              </a:lnSpc>
              <a:spcBef>
                <a:spcPts val="1200"/>
              </a:spcBef>
              <a:buFont typeface="Arial" panose="020B0604020202020204" pitchFamily="34" charset="0"/>
              <a:buNone/>
            </a:pPr>
            <a:r>
              <a:rPr lang="en-US" sz="2200" dirty="0">
                <a:solidFill>
                  <a:schemeClr val="tx1">
                    <a:lumMod val="85000"/>
                    <a:lumOff val="15000"/>
                  </a:schemeClr>
                </a:solidFill>
                <a:latin typeface=""/>
                <a:cs typeface="Carlito"/>
              </a:rPr>
              <a:t>None </a:t>
            </a:r>
            <a:r>
              <a:rPr lang="en-US" sz="2200" dirty="0" err="1">
                <a:solidFill>
                  <a:schemeClr val="tx1">
                    <a:lumMod val="85000"/>
                    <a:lumOff val="15000"/>
                  </a:schemeClr>
                </a:solidFill>
                <a:latin typeface=""/>
                <a:cs typeface="Carlito"/>
              </a:rPr>
              <a:t>None</a:t>
            </a:r>
            <a:r>
              <a:rPr lang="en-US" sz="2200"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ASDS, None ASDS, </a:t>
            </a:r>
            <a:r>
              <a:rPr lang="en-US" sz="2200" spc="-15" dirty="0">
                <a:solidFill>
                  <a:schemeClr val="tx1">
                    <a:lumMod val="85000"/>
                    <a:lumOff val="15000"/>
                  </a:schemeClr>
                </a:solidFill>
                <a:latin typeface=""/>
                <a:cs typeface="Carlito"/>
              </a:rPr>
              <a:t>False </a:t>
            </a:r>
            <a:r>
              <a:rPr lang="en-US" sz="2200" dirty="0">
                <a:solidFill>
                  <a:schemeClr val="tx1">
                    <a:lumMod val="85000"/>
                    <a:lumOff val="15000"/>
                  </a:schemeClr>
                </a:solidFill>
                <a:latin typeface=""/>
                <a:cs typeface="Carlito"/>
              </a:rPr>
              <a:t>Ocean, </a:t>
            </a:r>
            <a:r>
              <a:rPr lang="en-US" sz="2200" spc="-15" dirty="0">
                <a:solidFill>
                  <a:schemeClr val="tx1">
                    <a:lumMod val="85000"/>
                    <a:lumOff val="15000"/>
                  </a:schemeClr>
                </a:solidFill>
                <a:latin typeface=""/>
                <a:cs typeface="Carlito"/>
              </a:rPr>
              <a:t>False </a:t>
            </a:r>
            <a:r>
              <a:rPr lang="en-US" sz="2200" spc="-10" dirty="0">
                <a:solidFill>
                  <a:schemeClr val="tx1">
                    <a:lumMod val="85000"/>
                    <a:lumOff val="15000"/>
                  </a:schemeClr>
                </a:solidFill>
                <a:latin typeface=""/>
                <a:cs typeface="Carlito"/>
              </a:rPr>
              <a:t>RTLS </a:t>
            </a:r>
            <a:r>
              <a:rPr lang="en-US" sz="220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set to </a:t>
            </a:r>
            <a:r>
              <a:rPr lang="en-US" sz="2200" spc="-5" dirty="0">
                <a:solidFill>
                  <a:schemeClr val="tx1">
                    <a:lumMod val="85000"/>
                    <a:lumOff val="15000"/>
                  </a:schemeClr>
                </a:solidFill>
                <a:latin typeface=""/>
                <a:cs typeface="Carlito"/>
              </a:rPr>
              <a:t>-&gt;</a:t>
            </a:r>
            <a:r>
              <a:rPr lang="en-US" sz="2200" spc="-105" dirty="0">
                <a:solidFill>
                  <a:schemeClr val="tx1">
                    <a:lumMod val="85000"/>
                    <a:lumOff val="15000"/>
                  </a:schemeClr>
                </a:solidFill>
                <a:latin typeface=""/>
                <a:cs typeface="Carlito"/>
              </a:rPr>
              <a:t> </a:t>
            </a:r>
            <a:r>
              <a:rPr lang="en-US" sz="2200" dirty="0">
                <a:solidFill>
                  <a:schemeClr val="tx1">
                    <a:lumMod val="85000"/>
                    <a:lumOff val="15000"/>
                  </a:schemeClr>
                </a:solidFill>
                <a:latin typeface=""/>
                <a:cs typeface="Carlito"/>
              </a:rPr>
              <a:t>0</a:t>
            </a:r>
          </a:p>
          <a:p>
            <a:pPr marL="0" indent="0">
              <a:lnSpc>
                <a:spcPct val="100000"/>
              </a:lnSpc>
              <a:spcBef>
                <a:spcPts val="1200"/>
              </a:spcBef>
              <a:buFont typeface="Arial" panose="020B0604020202020204" pitchFamily="34" charset="0"/>
              <a:buNone/>
            </a:pPr>
            <a:r>
              <a:rPr lang="en-US" sz="2200" b="1" dirty="0">
                <a:solidFill>
                  <a:schemeClr val="tx1">
                    <a:lumMod val="85000"/>
                    <a:lumOff val="15000"/>
                  </a:schemeClr>
                </a:solidFill>
                <a:latin typeface=""/>
                <a:cs typeface="Carlito"/>
              </a:rPr>
              <a:t>GitHub URL:</a:t>
            </a:r>
          </a:p>
          <a:p>
            <a:pPr marL="0" indent="0">
              <a:buFont typeface="Arial" panose="020B0604020202020204" pitchFamily="34" charset="0"/>
              <a:buNone/>
            </a:pPr>
            <a:r>
              <a:rPr lang="en-US" sz="2200" dirty="0">
                <a:solidFill>
                  <a:schemeClr val="accent3">
                    <a:lumMod val="25000"/>
                  </a:schemeClr>
                </a:solidFill>
                <a:latin typeface=""/>
                <a:hlinkClick r:id="rId3"/>
              </a:rPr>
              <a:t>https://github.com/megs_20s/IBM-Applied-Data-Science-Capstone/blob/main/Data%20Wrangling.ipynb</a:t>
            </a:r>
            <a:endParaRPr lang="en-US" sz="2200" dirty="0">
              <a:latin typeface=""/>
            </a:endParaRPr>
          </a:p>
          <a:p>
            <a:endParaRPr lang="en-US" dirty="0"/>
          </a:p>
        </p:txBody>
      </p:sp>
      <p:sp>
        <p:nvSpPr>
          <p:cNvPr id="6" name="Title 1">
            <a:extLst>
              <a:ext uri="{FF2B5EF4-FFF2-40B4-BE49-F238E27FC236}">
                <a16:creationId xmlns:a16="http://schemas.microsoft.com/office/drawing/2014/main" id="{25D43A5C-7D03-7668-FA18-BC8168C7F21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C95DAB0-BFA1-F373-1572-52621AE3CB63}"/>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11</a:t>
            </a:fld>
            <a:endParaRPr lang="en-US"/>
          </a:p>
        </p:txBody>
      </p:sp>
      <p:sp>
        <p:nvSpPr>
          <p:cNvPr id="6" name="Content Placeholder 4">
            <a:extLst>
              <a:ext uri="{FF2B5EF4-FFF2-40B4-BE49-F238E27FC236}">
                <a16:creationId xmlns:a16="http://schemas.microsoft.com/office/drawing/2014/main" id="{2136932E-D5AD-185D-5582-8E3CB1CB9248}"/>
              </a:ext>
            </a:extLst>
          </p:cNvPr>
          <p:cNvSpPr txBox="1">
            <a:spLocks/>
          </p:cNvSpPr>
          <p:nvPr/>
        </p:nvSpPr>
        <p:spPr>
          <a:xfrm>
            <a:off x="770010" y="1539433"/>
            <a:ext cx="10515600" cy="4637530"/>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56260" indent="0">
              <a:lnSpc>
                <a:spcPts val="2210"/>
              </a:lnSpc>
              <a:spcBef>
                <a:spcPts val="335"/>
              </a:spcBef>
              <a:buFont typeface="Arial" panose="020B0604020202020204" pitchFamily="34" charset="0"/>
              <a:buNone/>
            </a:pPr>
            <a:r>
              <a:rPr lang="en-US" sz="2200" spc="-20" dirty="0">
                <a:solidFill>
                  <a:schemeClr val="tx1">
                    <a:lumMod val="85000"/>
                    <a:lumOff val="15000"/>
                  </a:schemeClr>
                </a:solidFill>
                <a:latin typeface=""/>
                <a:cs typeface="Carlito"/>
              </a:rPr>
              <a:t>Exploratory </a:t>
            </a:r>
            <a:r>
              <a:rPr lang="en-US" sz="2200" spc="-25" dirty="0">
                <a:solidFill>
                  <a:schemeClr val="tx1">
                    <a:lumMod val="85000"/>
                    <a:lumOff val="15000"/>
                  </a:schemeClr>
                </a:solidFill>
                <a:latin typeface=""/>
                <a:cs typeface="Carlito"/>
              </a:rPr>
              <a:t>Data </a:t>
            </a:r>
            <a:r>
              <a:rPr lang="en-US" sz="2200" spc="-15" dirty="0">
                <a:solidFill>
                  <a:schemeClr val="tx1">
                    <a:lumMod val="85000"/>
                    <a:lumOff val="15000"/>
                  </a:schemeClr>
                </a:solidFill>
                <a:latin typeface=""/>
                <a:cs typeface="Carlito"/>
              </a:rPr>
              <a:t>Analysis </a:t>
            </a:r>
            <a:r>
              <a:rPr lang="en-US" sz="2200" spc="-20" dirty="0">
                <a:solidFill>
                  <a:schemeClr val="tx1">
                    <a:lumMod val="85000"/>
                    <a:lumOff val="15000"/>
                  </a:schemeClr>
                </a:solidFill>
                <a:latin typeface=""/>
                <a:cs typeface="Carlito"/>
              </a:rPr>
              <a:t>performed </a:t>
            </a:r>
            <a:r>
              <a:rPr lang="en-US" sz="2200" spc="-5" dirty="0">
                <a:solidFill>
                  <a:schemeClr val="tx1">
                    <a:lumMod val="85000"/>
                    <a:lumOff val="15000"/>
                  </a:schemeClr>
                </a:solidFill>
                <a:latin typeface=""/>
                <a:cs typeface="Carlito"/>
              </a:rPr>
              <a:t>on variables </a:t>
            </a:r>
            <a:r>
              <a:rPr lang="en-US" sz="2200" spc="-15" dirty="0">
                <a:solidFill>
                  <a:schemeClr val="tx1">
                    <a:lumMod val="85000"/>
                    <a:lumOff val="15000"/>
                  </a:schemeClr>
                </a:solidFill>
                <a:latin typeface=""/>
                <a:cs typeface="Carlito"/>
              </a:rPr>
              <a:t>Flight </a:t>
            </a:r>
            <a:r>
              <a:rPr lang="en-US" sz="2200" spc="-50" dirty="0">
                <a:solidFill>
                  <a:schemeClr val="tx1">
                    <a:lumMod val="85000"/>
                    <a:lumOff val="15000"/>
                  </a:schemeClr>
                </a:solidFill>
                <a:latin typeface=""/>
                <a:cs typeface="Carlito"/>
              </a:rPr>
              <a:t>Number,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Class </a:t>
            </a:r>
            <a:r>
              <a:rPr lang="en-US" sz="2200" dirty="0">
                <a:solidFill>
                  <a:schemeClr val="tx1">
                    <a:lumMod val="85000"/>
                    <a:lumOff val="15000"/>
                  </a:schemeClr>
                </a:solidFill>
                <a:latin typeface=""/>
                <a:cs typeface="Carlito"/>
              </a:rPr>
              <a:t>and</a:t>
            </a:r>
            <a:r>
              <a:rPr lang="en-US" sz="2200" spc="-45" dirty="0">
                <a:solidFill>
                  <a:schemeClr val="tx1">
                    <a:lumMod val="85000"/>
                    <a:lumOff val="15000"/>
                  </a:schemeClr>
                </a:solidFill>
                <a:latin typeface=""/>
                <a:cs typeface="Carlito"/>
              </a:rPr>
              <a:t> </a:t>
            </a:r>
            <a:r>
              <a:rPr lang="en-US" sz="2200" spc="-130" dirty="0">
                <a:solidFill>
                  <a:schemeClr val="tx1">
                    <a:lumMod val="85000"/>
                    <a:lumOff val="15000"/>
                  </a:schemeClr>
                </a:solidFill>
                <a:latin typeface=""/>
                <a:cs typeface="Carlito"/>
              </a:rPr>
              <a:t>Year.</a:t>
            </a:r>
            <a:endParaRPr lang="en-US" sz="2200" dirty="0">
              <a:solidFill>
                <a:schemeClr val="tx1">
                  <a:lumMod val="85000"/>
                  <a:lumOff val="15000"/>
                </a:schemeClr>
              </a:solidFill>
              <a:latin typeface=""/>
              <a:cs typeface="Carlito"/>
            </a:endParaRPr>
          </a:p>
          <a:p>
            <a:pPr marL="0" indent="0">
              <a:lnSpc>
                <a:spcPct val="100000"/>
              </a:lnSpc>
              <a:spcBef>
                <a:spcPts val="1050"/>
              </a:spcBef>
              <a:buFont typeface="Arial" panose="020B0604020202020204" pitchFamily="34" charset="0"/>
              <a:buNone/>
            </a:pPr>
            <a:r>
              <a:rPr lang="en-US" sz="2200" b="1" spc="-5" dirty="0">
                <a:solidFill>
                  <a:schemeClr val="tx1">
                    <a:lumMod val="85000"/>
                    <a:lumOff val="15000"/>
                  </a:schemeClr>
                </a:solidFill>
                <a:uFill>
                  <a:solidFill>
                    <a:srgbClr val="404040"/>
                  </a:solidFill>
                </a:uFill>
                <a:latin typeface=""/>
                <a:cs typeface="Carlito"/>
              </a:rPr>
              <a:t>Plots</a:t>
            </a:r>
            <a:r>
              <a:rPr lang="en-US" sz="2200" b="1" spc="-55" dirty="0">
                <a:solidFill>
                  <a:schemeClr val="tx1">
                    <a:lumMod val="85000"/>
                    <a:lumOff val="15000"/>
                  </a:schemeClr>
                </a:solidFill>
                <a:uFill>
                  <a:solidFill>
                    <a:srgbClr val="404040"/>
                  </a:solidFill>
                </a:uFill>
                <a:latin typeface=""/>
                <a:cs typeface="Carlito"/>
              </a:rPr>
              <a:t> </a:t>
            </a:r>
            <a:r>
              <a:rPr lang="en-US" sz="2200" b="1" spc="-5" dirty="0">
                <a:solidFill>
                  <a:schemeClr val="tx1">
                    <a:lumMod val="85000"/>
                    <a:lumOff val="15000"/>
                  </a:schemeClr>
                </a:solidFill>
                <a:uFill>
                  <a:solidFill>
                    <a:srgbClr val="404040"/>
                  </a:solidFill>
                </a:uFill>
                <a:latin typeface=""/>
                <a:cs typeface="Carlito"/>
              </a:rPr>
              <a:t>Used:</a:t>
            </a:r>
            <a:endParaRPr lang="en-US" sz="2200" b="1" dirty="0">
              <a:solidFill>
                <a:schemeClr val="tx1">
                  <a:lumMod val="85000"/>
                  <a:lumOff val="15000"/>
                </a:schemeClr>
              </a:solidFill>
              <a:latin typeface=""/>
              <a:cs typeface="Carlito"/>
            </a:endParaRPr>
          </a:p>
          <a:p>
            <a:pPr marL="0" marR="405765" indent="0">
              <a:lnSpc>
                <a:spcPts val="2210"/>
              </a:lnSpc>
              <a:spcBef>
                <a:spcPts val="1430"/>
              </a:spcBef>
              <a:buFont typeface="Arial" panose="020B0604020202020204" pitchFamily="34" charset="0"/>
              <a:buNone/>
            </a:pPr>
            <a:r>
              <a:rPr lang="en-US" sz="2200" spc="-15"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25" dirty="0">
                <a:solidFill>
                  <a:schemeClr val="tx1">
                    <a:lumMod val="85000"/>
                    <a:lumOff val="15000"/>
                  </a:schemeClr>
                </a:solidFill>
                <a:latin typeface=""/>
                <a:cs typeface="Carlito"/>
              </a:rPr>
              <a:t>Payload </a:t>
            </a:r>
            <a:r>
              <a:rPr lang="en-US" sz="2200"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Launch </a:t>
            </a:r>
            <a:r>
              <a:rPr lang="en-US" sz="2200" spc="-15"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Orbit </a:t>
            </a:r>
            <a:r>
              <a:rPr lang="en-US" sz="2200" spc="-20" dirty="0">
                <a:solidFill>
                  <a:schemeClr val="tx1">
                    <a:lumMod val="85000"/>
                    <a:lumOff val="15000"/>
                  </a:schemeClr>
                </a:solidFill>
                <a:latin typeface=""/>
                <a:cs typeface="Carlito"/>
              </a:rPr>
              <a:t>vs. </a:t>
            </a:r>
            <a:r>
              <a:rPr lang="en-US" sz="2200" dirty="0">
                <a:solidFill>
                  <a:schemeClr val="tx1">
                    <a:lumMod val="85000"/>
                    <a:lumOff val="15000"/>
                  </a:schemeClr>
                </a:solidFill>
                <a:latin typeface=""/>
                <a:cs typeface="Carlito"/>
              </a:rPr>
              <a:t>Success </a:t>
            </a:r>
            <a:r>
              <a:rPr lang="en-US" sz="2200" spc="-20" dirty="0">
                <a:solidFill>
                  <a:schemeClr val="tx1">
                    <a:lumMod val="85000"/>
                    <a:lumOff val="15000"/>
                  </a:schemeClr>
                </a:solidFill>
                <a:latin typeface=""/>
                <a:cs typeface="Carlito"/>
              </a:rPr>
              <a:t>Rate, </a:t>
            </a:r>
            <a:r>
              <a:rPr lang="en-US" sz="2200" spc="-10" dirty="0">
                <a:solidFill>
                  <a:schemeClr val="tx1">
                    <a:lumMod val="85000"/>
                    <a:lumOff val="15000"/>
                  </a:schemeClr>
                </a:solidFill>
                <a:latin typeface=""/>
                <a:cs typeface="Carlito"/>
              </a:rPr>
              <a:t>Flight </a:t>
            </a:r>
            <a:r>
              <a:rPr lang="en-US" sz="2200" dirty="0">
                <a:solidFill>
                  <a:schemeClr val="tx1">
                    <a:lumMod val="85000"/>
                    <a:lumOff val="15000"/>
                  </a:schemeClr>
                </a:solidFill>
                <a:latin typeface=""/>
                <a:cs typeface="Carlito"/>
              </a:rPr>
              <a:t>Number </a:t>
            </a:r>
            <a:r>
              <a:rPr lang="en-US" sz="2200" spc="-20"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spc="-25" dirty="0">
                <a:solidFill>
                  <a:schemeClr val="tx1">
                    <a:lumMod val="85000"/>
                    <a:lumOff val="15000"/>
                  </a:schemeClr>
                </a:solidFill>
                <a:latin typeface=""/>
                <a:cs typeface="Carlito"/>
              </a:rPr>
              <a:t>Payload </a:t>
            </a:r>
            <a:r>
              <a:rPr lang="en-US" sz="2200" spc="-15" dirty="0">
                <a:solidFill>
                  <a:schemeClr val="tx1">
                    <a:lumMod val="85000"/>
                    <a:lumOff val="15000"/>
                  </a:schemeClr>
                </a:solidFill>
                <a:latin typeface=""/>
                <a:cs typeface="Carlito"/>
              </a:rPr>
              <a:t>vs </a:t>
            </a:r>
            <a:r>
              <a:rPr lang="en-US" sz="2200" spc="-5" dirty="0">
                <a:solidFill>
                  <a:schemeClr val="tx1">
                    <a:lumMod val="85000"/>
                    <a:lumOff val="15000"/>
                  </a:schemeClr>
                </a:solidFill>
                <a:latin typeface=""/>
                <a:cs typeface="Carlito"/>
              </a:rPr>
              <a:t>Orbit, </a:t>
            </a:r>
            <a:r>
              <a:rPr lang="en-US" sz="2200" dirty="0">
                <a:solidFill>
                  <a:schemeClr val="tx1">
                    <a:lumMod val="85000"/>
                    <a:lumOff val="15000"/>
                  </a:schemeClr>
                </a:solidFill>
                <a:latin typeface=""/>
                <a:cs typeface="Carlito"/>
              </a:rPr>
              <a:t>and Success </a:t>
            </a:r>
            <a:r>
              <a:rPr lang="en-US" sz="2200" spc="-60" dirty="0">
                <a:solidFill>
                  <a:schemeClr val="tx1">
                    <a:lumMod val="85000"/>
                    <a:lumOff val="15000"/>
                  </a:schemeClr>
                </a:solidFill>
                <a:latin typeface=""/>
                <a:cs typeface="Carlito"/>
              </a:rPr>
              <a:t>Yearly</a:t>
            </a:r>
            <a:r>
              <a:rPr lang="en-US" sz="2200" spc="70"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Trend</a:t>
            </a:r>
            <a:endParaRPr lang="en-US" sz="2200" dirty="0">
              <a:solidFill>
                <a:schemeClr val="tx1">
                  <a:lumMod val="85000"/>
                  <a:lumOff val="15000"/>
                </a:schemeClr>
              </a:solidFill>
              <a:latin typeface=""/>
              <a:cs typeface="Carlito"/>
            </a:endParaRPr>
          </a:p>
          <a:p>
            <a:pPr marL="0" indent="0">
              <a:lnSpc>
                <a:spcPts val="2300"/>
              </a:lnSpc>
              <a:spcBef>
                <a:spcPts val="1160"/>
              </a:spcBef>
              <a:buFont typeface="Arial" panose="020B0604020202020204" pitchFamily="34" charset="0"/>
              <a:buNone/>
            </a:pPr>
            <a:r>
              <a:rPr lang="en-US" sz="2200" spc="-25" dirty="0">
                <a:solidFill>
                  <a:schemeClr val="tx1">
                    <a:lumMod val="85000"/>
                    <a:lumOff val="15000"/>
                  </a:schemeClr>
                </a:solidFill>
                <a:latin typeface=""/>
                <a:cs typeface="Carlito"/>
              </a:rPr>
              <a:t>Scatter </a:t>
            </a:r>
            <a:r>
              <a:rPr lang="en-US" sz="2200" spc="-5" dirty="0">
                <a:solidFill>
                  <a:schemeClr val="tx1">
                    <a:lumMod val="85000"/>
                    <a:lumOff val="15000"/>
                  </a:schemeClr>
                </a:solidFill>
                <a:latin typeface=""/>
                <a:cs typeface="Carlito"/>
              </a:rPr>
              <a:t>plots, line </a:t>
            </a:r>
            <a:r>
              <a:rPr lang="en-US" sz="2200" dirty="0">
                <a:solidFill>
                  <a:schemeClr val="tx1">
                    <a:lumMod val="85000"/>
                    <a:lumOff val="15000"/>
                  </a:schemeClr>
                </a:solidFill>
                <a:latin typeface=""/>
                <a:cs typeface="Carlito"/>
              </a:rPr>
              <a:t>charts, and </a:t>
            </a:r>
            <a:r>
              <a:rPr lang="en-US" sz="2200" spc="-5" dirty="0">
                <a:solidFill>
                  <a:schemeClr val="tx1">
                    <a:lumMod val="85000"/>
                    <a:lumOff val="15000"/>
                  </a:schemeClr>
                </a:solidFill>
                <a:latin typeface=""/>
                <a:cs typeface="Carlito"/>
              </a:rPr>
              <a:t>bar plots </a:t>
            </a:r>
            <a:r>
              <a:rPr lang="en-US" sz="2200" spc="-20" dirty="0">
                <a:solidFill>
                  <a:schemeClr val="tx1">
                    <a:lumMod val="85000"/>
                    <a:lumOff val="15000"/>
                  </a:schemeClr>
                </a:solidFill>
                <a:latin typeface=""/>
                <a:cs typeface="Carlito"/>
              </a:rPr>
              <a:t>were </a:t>
            </a:r>
            <a:r>
              <a:rPr lang="en-US" sz="2200" spc="-5" dirty="0">
                <a:solidFill>
                  <a:schemeClr val="tx1">
                    <a:lumMod val="85000"/>
                    <a:lumOff val="15000"/>
                  </a:schemeClr>
                </a:solidFill>
                <a:latin typeface=""/>
                <a:cs typeface="Carlito"/>
              </a:rPr>
              <a:t>used </a:t>
            </a:r>
            <a:r>
              <a:rPr lang="en-US" sz="2200" spc="-20" dirty="0">
                <a:solidFill>
                  <a:schemeClr val="tx1">
                    <a:lumMod val="85000"/>
                    <a:lumOff val="15000"/>
                  </a:schemeClr>
                </a:solidFill>
                <a:latin typeface=""/>
                <a:cs typeface="Carlito"/>
              </a:rPr>
              <a:t>to compare </a:t>
            </a:r>
            <a:r>
              <a:rPr lang="en-US" sz="2200" spc="-5" dirty="0">
                <a:solidFill>
                  <a:schemeClr val="tx1">
                    <a:lumMod val="85000"/>
                    <a:lumOff val="15000"/>
                  </a:schemeClr>
                </a:solidFill>
                <a:latin typeface=""/>
                <a:cs typeface="Carlito"/>
              </a:rPr>
              <a:t>relationships between variables</a:t>
            </a:r>
            <a:r>
              <a:rPr lang="en-US" sz="2200" spc="-20" dirty="0">
                <a:solidFill>
                  <a:schemeClr val="tx1">
                    <a:lumMod val="85000"/>
                    <a:lumOff val="15000"/>
                  </a:schemeClr>
                </a:solidFill>
                <a:latin typeface=""/>
                <a:cs typeface="Carlito"/>
              </a:rPr>
              <a:t> to</a:t>
            </a:r>
            <a:endParaRPr lang="en-US" sz="2200" dirty="0">
              <a:solidFill>
                <a:schemeClr val="tx1">
                  <a:lumMod val="85000"/>
                  <a:lumOff val="15000"/>
                </a:schemeClr>
              </a:solidFill>
              <a:latin typeface=""/>
              <a:cs typeface="Carlito"/>
            </a:endParaRPr>
          </a:p>
          <a:p>
            <a:pPr marL="0" indent="0">
              <a:lnSpc>
                <a:spcPts val="2300"/>
              </a:lnSpc>
              <a:buFont typeface="Arial" panose="020B0604020202020204" pitchFamily="34" charset="0"/>
              <a:buNone/>
            </a:pPr>
            <a:r>
              <a:rPr lang="en-US" sz="2200" spc="-5" dirty="0">
                <a:solidFill>
                  <a:schemeClr val="tx1">
                    <a:lumMod val="85000"/>
                    <a:lumOff val="15000"/>
                  </a:schemeClr>
                </a:solidFill>
                <a:latin typeface=""/>
                <a:cs typeface="Carlito"/>
              </a:rPr>
              <a:t>decide if </a:t>
            </a:r>
            <a:r>
              <a:rPr lang="en-US" sz="2200" dirty="0">
                <a:solidFill>
                  <a:schemeClr val="tx1">
                    <a:lumMod val="85000"/>
                    <a:lumOff val="15000"/>
                  </a:schemeClr>
                </a:solidFill>
                <a:latin typeface=""/>
                <a:cs typeface="Carlito"/>
              </a:rPr>
              <a:t>a </a:t>
            </a:r>
            <a:r>
              <a:rPr lang="en-US" sz="2200" spc="-10" dirty="0">
                <a:solidFill>
                  <a:schemeClr val="tx1">
                    <a:lumMod val="85000"/>
                    <a:lumOff val="15000"/>
                  </a:schemeClr>
                </a:solidFill>
                <a:latin typeface=""/>
                <a:cs typeface="Carlito"/>
              </a:rPr>
              <a:t>relationship </a:t>
            </a:r>
            <a:r>
              <a:rPr lang="en-US" sz="2200" spc="-25" dirty="0">
                <a:solidFill>
                  <a:schemeClr val="tx1">
                    <a:lumMod val="85000"/>
                    <a:lumOff val="15000"/>
                  </a:schemeClr>
                </a:solidFill>
                <a:latin typeface=""/>
                <a:cs typeface="Carlito"/>
              </a:rPr>
              <a:t>exists </a:t>
            </a:r>
            <a:r>
              <a:rPr lang="en-US" sz="2200" dirty="0">
                <a:solidFill>
                  <a:schemeClr val="tx1">
                    <a:lumMod val="85000"/>
                    <a:lumOff val="15000"/>
                  </a:schemeClr>
                </a:solidFill>
                <a:latin typeface=""/>
                <a:cs typeface="Carlito"/>
              </a:rPr>
              <a:t>so </a:t>
            </a:r>
            <a:r>
              <a:rPr lang="en-US" sz="2200" spc="-5" dirty="0">
                <a:solidFill>
                  <a:schemeClr val="tx1">
                    <a:lumMod val="85000"/>
                    <a:lumOff val="15000"/>
                  </a:schemeClr>
                </a:solidFill>
                <a:latin typeface=""/>
                <a:cs typeface="Carlito"/>
              </a:rPr>
              <a:t>that they could </a:t>
            </a:r>
            <a:r>
              <a:rPr lang="en-US" sz="2200" dirty="0">
                <a:solidFill>
                  <a:schemeClr val="tx1">
                    <a:lumMod val="85000"/>
                    <a:lumOff val="15000"/>
                  </a:schemeClr>
                </a:solidFill>
                <a:latin typeface=""/>
                <a:cs typeface="Carlito"/>
              </a:rPr>
              <a:t>be </a:t>
            </a:r>
            <a:r>
              <a:rPr lang="en-US" sz="2200" spc="-5" dirty="0">
                <a:solidFill>
                  <a:schemeClr val="tx1">
                    <a:lumMod val="85000"/>
                    <a:lumOff val="15000"/>
                  </a:schemeClr>
                </a:solidFill>
                <a:latin typeface=""/>
                <a:cs typeface="Carlito"/>
              </a:rPr>
              <a:t>used in </a:t>
            </a:r>
            <a:r>
              <a:rPr lang="en-US" sz="2200" spc="-10" dirty="0">
                <a:solidFill>
                  <a:schemeClr val="tx1">
                    <a:lumMod val="85000"/>
                    <a:lumOff val="15000"/>
                  </a:schemeClr>
                </a:solidFill>
                <a:latin typeface=""/>
                <a:cs typeface="Carlito"/>
              </a:rPr>
              <a:t>training </a:t>
            </a:r>
            <a:r>
              <a:rPr lang="en-US" sz="2200" dirty="0">
                <a:solidFill>
                  <a:schemeClr val="tx1">
                    <a:lumMod val="85000"/>
                    <a:lumOff val="15000"/>
                  </a:schemeClr>
                </a:solidFill>
                <a:latin typeface=""/>
                <a:cs typeface="Carlito"/>
              </a:rPr>
              <a:t>the machine </a:t>
            </a:r>
            <a:r>
              <a:rPr lang="en-US" sz="2200" spc="-5" dirty="0">
                <a:solidFill>
                  <a:schemeClr val="tx1">
                    <a:lumMod val="85000"/>
                    <a:lumOff val="15000"/>
                  </a:schemeClr>
                </a:solidFill>
                <a:latin typeface=""/>
                <a:cs typeface="Carlito"/>
              </a:rPr>
              <a:t>learning</a:t>
            </a:r>
            <a:r>
              <a:rPr lang="en-US" sz="2200" spc="-4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model</a:t>
            </a:r>
            <a:endParaRPr lang="en-US" sz="2200" dirty="0">
              <a:solidFill>
                <a:schemeClr val="tx1">
                  <a:lumMod val="85000"/>
                  <a:lumOff val="15000"/>
                </a:schemeClr>
              </a:solidFill>
              <a:latin typeface=""/>
              <a:cs typeface="Carlito"/>
            </a:endParaRPr>
          </a:p>
          <a:p>
            <a:pPr marL="0" indent="0">
              <a:buFont typeface="Arial" panose="020B0604020202020204" pitchFamily="34" charset="0"/>
              <a:buNone/>
            </a:pPr>
            <a:r>
              <a:rPr lang="en-US" sz="2200" b="1" dirty="0"/>
              <a:t>GitHub URL:</a:t>
            </a:r>
          </a:p>
          <a:p>
            <a:pPr marL="0" indent="0">
              <a:buFont typeface="Arial" panose="020B0604020202020204" pitchFamily="34" charset="0"/>
              <a:buNone/>
            </a:pPr>
            <a:r>
              <a:rPr lang="en-US" sz="2200" dirty="0">
                <a:hlinkClick r:id="rId3"/>
              </a:rPr>
              <a:t>https://github.com/megs_20s/IBM-Applied-Data-Science-Capstone/blob/main/EDA%20with%20Visualization.ipynb</a:t>
            </a:r>
            <a:endParaRPr lang="en-US" sz="2200" dirty="0"/>
          </a:p>
        </p:txBody>
      </p:sp>
      <p:sp>
        <p:nvSpPr>
          <p:cNvPr id="7" name="Title 1">
            <a:extLst>
              <a:ext uri="{FF2B5EF4-FFF2-40B4-BE49-F238E27FC236}">
                <a16:creationId xmlns:a16="http://schemas.microsoft.com/office/drawing/2014/main" id="{E33AEAB8-F717-2736-19B8-D229DF7C83D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A101FB41-1FBF-BF28-6C64-893B62A379DA}"/>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12</a:t>
            </a:fld>
            <a:endParaRPr lang="en-US"/>
          </a:p>
        </p:txBody>
      </p:sp>
      <p:sp>
        <p:nvSpPr>
          <p:cNvPr id="6" name="Content Placeholder 4">
            <a:extLst>
              <a:ext uri="{FF2B5EF4-FFF2-40B4-BE49-F238E27FC236}">
                <a16:creationId xmlns:a16="http://schemas.microsoft.com/office/drawing/2014/main" id="{C4BE7B2F-AF11-5887-B677-6B10BDBFAA81}"/>
              </a:ext>
            </a:extLst>
          </p:cNvPr>
          <p:cNvSpPr txBox="1">
            <a:spLocks/>
          </p:cNvSpPr>
          <p:nvPr/>
        </p:nvSpPr>
        <p:spPr>
          <a:xfrm>
            <a:off x="770010" y="1806575"/>
            <a:ext cx="9745589"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a:lnSpc>
                <a:spcPct val="100000"/>
              </a:lnSpc>
              <a:spcBef>
                <a:spcPts val="1280"/>
              </a:spcBef>
            </a:pPr>
            <a:r>
              <a:rPr lang="en-US" sz="2200" spc="-5" dirty="0">
                <a:solidFill>
                  <a:schemeClr val="tx1">
                    <a:lumMod val="85000"/>
                    <a:lumOff val="15000"/>
                  </a:schemeClr>
                </a:solidFill>
                <a:latin typeface=""/>
                <a:cs typeface="Carlito"/>
              </a:rPr>
              <a:t>Loaded </a:t>
            </a:r>
            <a:r>
              <a:rPr lang="en-US" sz="2200" spc="-25" dirty="0">
                <a:solidFill>
                  <a:schemeClr val="tx1">
                    <a:lumMod val="85000"/>
                    <a:lumOff val="15000"/>
                  </a:schemeClr>
                </a:solidFill>
                <a:latin typeface=""/>
                <a:cs typeface="Carlito"/>
              </a:rPr>
              <a:t>data </a:t>
            </a:r>
            <a:r>
              <a:rPr lang="en-US" sz="2200" spc="-10" dirty="0">
                <a:solidFill>
                  <a:schemeClr val="tx1">
                    <a:lumMod val="85000"/>
                    <a:lumOff val="15000"/>
                  </a:schemeClr>
                </a:solidFill>
                <a:latin typeface=""/>
                <a:cs typeface="Carlito"/>
              </a:rPr>
              <a:t>set </a:t>
            </a:r>
            <a:r>
              <a:rPr lang="en-US" sz="2200" spc="-25" dirty="0">
                <a:solidFill>
                  <a:schemeClr val="tx1">
                    <a:lumMod val="85000"/>
                    <a:lumOff val="15000"/>
                  </a:schemeClr>
                </a:solidFill>
                <a:latin typeface=""/>
                <a:cs typeface="Carlito"/>
              </a:rPr>
              <a:t>into </a:t>
            </a:r>
            <a:r>
              <a:rPr lang="en-US" sz="2200" dirty="0">
                <a:solidFill>
                  <a:schemeClr val="tx1">
                    <a:lumMod val="85000"/>
                    <a:lumOff val="15000"/>
                  </a:schemeClr>
                </a:solidFill>
                <a:latin typeface=""/>
                <a:cs typeface="Carlito"/>
              </a:rPr>
              <a:t>IBM DB2</a:t>
            </a:r>
            <a:r>
              <a:rPr lang="en-US" sz="2200" spc="-1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Database.</a:t>
            </a:r>
            <a:endParaRPr lang="en-US" sz="2200" dirty="0">
              <a:solidFill>
                <a:schemeClr val="tx1">
                  <a:lumMod val="85000"/>
                  <a:lumOff val="15000"/>
                </a:schemeClr>
              </a:solidFill>
              <a:latin typeface=""/>
              <a:cs typeface="Carlito"/>
            </a:endParaRPr>
          </a:p>
          <a:p>
            <a:pPr marL="12700">
              <a:lnSpc>
                <a:spcPct val="100000"/>
              </a:lnSpc>
              <a:spcBef>
                <a:spcPts val="1175"/>
              </a:spcBef>
            </a:pPr>
            <a:r>
              <a:rPr lang="en-US" sz="2200" spc="-5" dirty="0">
                <a:solidFill>
                  <a:schemeClr val="tx1">
                    <a:lumMod val="85000"/>
                    <a:lumOff val="15000"/>
                  </a:schemeClr>
                </a:solidFill>
                <a:latin typeface=""/>
                <a:cs typeface="Carlito"/>
              </a:rPr>
              <a:t>Queried using SQL </a:t>
            </a:r>
            <a:r>
              <a:rPr lang="en-US" sz="2200" dirty="0">
                <a:solidFill>
                  <a:schemeClr val="tx1">
                    <a:lumMod val="85000"/>
                    <a:lumOff val="15000"/>
                  </a:schemeClr>
                </a:solidFill>
                <a:latin typeface=""/>
                <a:cs typeface="Carlito"/>
              </a:rPr>
              <a:t>Python</a:t>
            </a:r>
            <a:r>
              <a:rPr lang="en-US" sz="2200" spc="-100"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integration.</a:t>
            </a:r>
            <a:endParaRPr lang="en-US" sz="2200" dirty="0">
              <a:solidFill>
                <a:schemeClr val="tx1">
                  <a:lumMod val="85000"/>
                  <a:lumOff val="15000"/>
                </a:schemeClr>
              </a:solidFill>
              <a:latin typeface=""/>
              <a:cs typeface="Carlito"/>
            </a:endParaRPr>
          </a:p>
          <a:p>
            <a:pPr marL="12700">
              <a:lnSpc>
                <a:spcPct val="100000"/>
              </a:lnSpc>
              <a:spcBef>
                <a:spcPts val="1560"/>
              </a:spcBef>
            </a:pPr>
            <a:r>
              <a:rPr lang="en-US" sz="2200" spc="-5" dirty="0">
                <a:solidFill>
                  <a:schemeClr val="tx1">
                    <a:lumMod val="85000"/>
                    <a:lumOff val="15000"/>
                  </a:schemeClr>
                </a:solidFill>
                <a:latin typeface=""/>
                <a:cs typeface="Carlito"/>
              </a:rPr>
              <a:t>Queries </a:t>
            </a:r>
            <a:r>
              <a:rPr lang="en-US" sz="2200" spc="-20" dirty="0">
                <a:solidFill>
                  <a:schemeClr val="tx1">
                    <a:lumMod val="85000"/>
                    <a:lumOff val="15000"/>
                  </a:schemeClr>
                </a:solidFill>
                <a:latin typeface=""/>
                <a:cs typeface="Carlito"/>
              </a:rPr>
              <a:t>were </a:t>
            </a:r>
            <a:r>
              <a:rPr lang="en-US" sz="2200" dirty="0">
                <a:solidFill>
                  <a:schemeClr val="tx1">
                    <a:lumMod val="85000"/>
                    <a:lumOff val="15000"/>
                  </a:schemeClr>
                </a:solidFill>
                <a:latin typeface=""/>
                <a:cs typeface="Carlito"/>
              </a:rPr>
              <a:t>made </a:t>
            </a:r>
            <a:r>
              <a:rPr lang="en-US" sz="2200" spc="-20" dirty="0">
                <a:solidFill>
                  <a:schemeClr val="tx1">
                    <a:lumMod val="85000"/>
                    <a:lumOff val="15000"/>
                  </a:schemeClr>
                </a:solidFill>
                <a:latin typeface=""/>
                <a:cs typeface="Carlito"/>
              </a:rPr>
              <a:t>to </a:t>
            </a:r>
            <a:r>
              <a:rPr lang="en-US" sz="2200" spc="-10" dirty="0">
                <a:solidFill>
                  <a:schemeClr val="tx1">
                    <a:lumMod val="85000"/>
                    <a:lumOff val="15000"/>
                  </a:schemeClr>
                </a:solidFill>
                <a:latin typeface=""/>
                <a:cs typeface="Carlito"/>
              </a:rPr>
              <a:t>get </a:t>
            </a:r>
            <a:r>
              <a:rPr lang="en-US" sz="2200" dirty="0">
                <a:solidFill>
                  <a:schemeClr val="tx1">
                    <a:lumMod val="85000"/>
                    <a:lumOff val="15000"/>
                  </a:schemeClr>
                </a:solidFill>
                <a:latin typeface=""/>
                <a:cs typeface="Carlito"/>
              </a:rPr>
              <a:t>a </a:t>
            </a:r>
            <a:r>
              <a:rPr lang="en-US" sz="2200" spc="-25" dirty="0">
                <a:solidFill>
                  <a:schemeClr val="tx1">
                    <a:lumMod val="85000"/>
                    <a:lumOff val="15000"/>
                  </a:schemeClr>
                </a:solidFill>
                <a:latin typeface=""/>
                <a:cs typeface="Carlito"/>
              </a:rPr>
              <a:t>better </a:t>
            </a:r>
            <a:r>
              <a:rPr lang="en-US" sz="2200" spc="-20" dirty="0">
                <a:solidFill>
                  <a:schemeClr val="tx1">
                    <a:lumMod val="85000"/>
                    <a:lumOff val="15000"/>
                  </a:schemeClr>
                </a:solidFill>
                <a:latin typeface=""/>
                <a:cs typeface="Carlito"/>
              </a:rPr>
              <a:t>understanding </a:t>
            </a:r>
            <a:r>
              <a:rPr lang="en-US" sz="2200" spc="-5" dirty="0">
                <a:solidFill>
                  <a:schemeClr val="tx1">
                    <a:lumMod val="85000"/>
                    <a:lumOff val="15000"/>
                  </a:schemeClr>
                </a:solidFill>
                <a:latin typeface=""/>
                <a:cs typeface="Carlito"/>
              </a:rPr>
              <a:t>of </a:t>
            </a:r>
            <a:r>
              <a:rPr lang="en-US" sz="2200" dirty="0">
                <a:solidFill>
                  <a:schemeClr val="tx1">
                    <a:lumMod val="85000"/>
                    <a:lumOff val="15000"/>
                  </a:schemeClr>
                </a:solidFill>
                <a:latin typeface=""/>
                <a:cs typeface="Carlito"/>
              </a:rPr>
              <a:t>the</a:t>
            </a:r>
            <a:r>
              <a:rPr lang="en-US" sz="2200" spc="25" dirty="0">
                <a:solidFill>
                  <a:schemeClr val="tx1">
                    <a:lumMod val="85000"/>
                    <a:lumOff val="15000"/>
                  </a:schemeClr>
                </a:solidFill>
                <a:latin typeface=""/>
                <a:cs typeface="Carlito"/>
              </a:rPr>
              <a:t> </a:t>
            </a:r>
            <a:r>
              <a:rPr lang="en-US" sz="2200" spc="-20" dirty="0">
                <a:solidFill>
                  <a:schemeClr val="tx1">
                    <a:lumMod val="85000"/>
                    <a:lumOff val="15000"/>
                  </a:schemeClr>
                </a:solidFill>
                <a:latin typeface=""/>
                <a:cs typeface="Carlito"/>
              </a:rPr>
              <a:t>dataset.</a:t>
            </a:r>
            <a:endParaRPr lang="en-US" sz="2200" dirty="0">
              <a:solidFill>
                <a:schemeClr val="tx1">
                  <a:lumMod val="85000"/>
                  <a:lumOff val="15000"/>
                </a:schemeClr>
              </a:solidFill>
              <a:latin typeface=""/>
              <a:cs typeface="Carlito"/>
            </a:endParaRPr>
          </a:p>
          <a:p>
            <a:pPr marL="12700" marR="434975">
              <a:lnSpc>
                <a:spcPts val="2200"/>
              </a:lnSpc>
              <a:spcBef>
                <a:spcPts val="1440"/>
              </a:spcBef>
            </a:pPr>
            <a:r>
              <a:rPr lang="en-US" sz="2200" spc="-5" dirty="0">
                <a:solidFill>
                  <a:schemeClr val="tx1">
                    <a:lumMod val="85000"/>
                    <a:lumOff val="15000"/>
                  </a:schemeClr>
                </a:solidFill>
                <a:latin typeface=""/>
                <a:cs typeface="Carlito"/>
              </a:rPr>
              <a:t>Queried </a:t>
            </a:r>
            <a:r>
              <a:rPr lang="en-US" sz="2200" spc="-20" dirty="0">
                <a:solidFill>
                  <a:schemeClr val="tx1">
                    <a:lumMod val="85000"/>
                    <a:lumOff val="15000"/>
                  </a:schemeClr>
                </a:solidFill>
                <a:latin typeface=""/>
                <a:cs typeface="Carlito"/>
              </a:rPr>
              <a:t>information </a:t>
            </a:r>
            <a:r>
              <a:rPr lang="en-US" sz="2200" dirty="0">
                <a:solidFill>
                  <a:schemeClr val="tx1">
                    <a:lumMod val="85000"/>
                    <a:lumOff val="15000"/>
                  </a:schemeClr>
                </a:solidFill>
                <a:latin typeface=""/>
                <a:cs typeface="Carlito"/>
              </a:rPr>
              <a:t>about launch </a:t>
            </a:r>
            <a:r>
              <a:rPr lang="en-US" sz="2200" spc="-20" dirty="0">
                <a:solidFill>
                  <a:schemeClr val="tx1">
                    <a:lumMod val="85000"/>
                    <a:lumOff val="15000"/>
                  </a:schemeClr>
                </a:solidFill>
                <a:latin typeface=""/>
                <a:cs typeface="Carlito"/>
              </a:rPr>
              <a:t>site </a:t>
            </a:r>
            <a:r>
              <a:rPr lang="en-US" sz="2200" spc="-5" dirty="0">
                <a:solidFill>
                  <a:schemeClr val="tx1">
                    <a:lumMod val="85000"/>
                    <a:lumOff val="15000"/>
                  </a:schemeClr>
                </a:solidFill>
                <a:latin typeface=""/>
                <a:cs typeface="Carlito"/>
              </a:rPr>
              <a:t>names, mission </a:t>
            </a:r>
            <a:r>
              <a:rPr lang="en-US" sz="2200" spc="-20" dirty="0">
                <a:solidFill>
                  <a:schemeClr val="tx1">
                    <a:lumMod val="85000"/>
                    <a:lumOff val="15000"/>
                  </a:schemeClr>
                </a:solidFill>
                <a:latin typeface=""/>
                <a:cs typeface="Carlito"/>
              </a:rPr>
              <a:t>outcomes, various pay </a:t>
            </a:r>
            <a:r>
              <a:rPr lang="en-US" sz="2200" dirty="0">
                <a:solidFill>
                  <a:schemeClr val="tx1">
                    <a:lumMod val="85000"/>
                    <a:lumOff val="15000"/>
                  </a:schemeClr>
                </a:solidFill>
                <a:latin typeface=""/>
                <a:cs typeface="Carlito"/>
              </a:rPr>
              <a:t>load </a:t>
            </a:r>
            <a:r>
              <a:rPr lang="en-US" sz="2200" spc="-25" dirty="0">
                <a:solidFill>
                  <a:schemeClr val="tx1">
                    <a:lumMod val="85000"/>
                    <a:lumOff val="15000"/>
                  </a:schemeClr>
                </a:solidFill>
                <a:latin typeface=""/>
                <a:cs typeface="Carlito"/>
              </a:rPr>
              <a:t>sizes </a:t>
            </a:r>
            <a:r>
              <a:rPr lang="en-US" sz="2200" spc="-5" dirty="0">
                <a:solidFill>
                  <a:schemeClr val="tx1">
                    <a:lumMod val="85000"/>
                    <a:lumOff val="15000"/>
                  </a:schemeClr>
                </a:solidFill>
                <a:latin typeface=""/>
                <a:cs typeface="Carlito"/>
              </a:rPr>
              <a:t>of  </a:t>
            </a:r>
            <a:r>
              <a:rPr lang="en-US" sz="2200" spc="-25" dirty="0">
                <a:solidFill>
                  <a:schemeClr val="tx1">
                    <a:lumMod val="85000"/>
                    <a:lumOff val="15000"/>
                  </a:schemeClr>
                </a:solidFill>
                <a:latin typeface=""/>
                <a:cs typeface="Carlito"/>
              </a:rPr>
              <a:t>customers </a:t>
            </a:r>
            <a:r>
              <a:rPr lang="en-US" sz="2200" dirty="0">
                <a:solidFill>
                  <a:schemeClr val="tx1">
                    <a:lumMod val="85000"/>
                    <a:lumOff val="15000"/>
                  </a:schemeClr>
                </a:solidFill>
                <a:latin typeface=""/>
                <a:cs typeface="Carlito"/>
              </a:rPr>
              <a:t>and </a:t>
            </a:r>
            <a:r>
              <a:rPr lang="en-US" sz="2200" spc="-20" dirty="0">
                <a:solidFill>
                  <a:schemeClr val="tx1">
                    <a:lumMod val="85000"/>
                    <a:lumOff val="15000"/>
                  </a:schemeClr>
                </a:solidFill>
                <a:latin typeface=""/>
                <a:cs typeface="Carlito"/>
              </a:rPr>
              <a:t>booster </a:t>
            </a:r>
            <a:r>
              <a:rPr lang="en-US" sz="2200" spc="-25" dirty="0">
                <a:solidFill>
                  <a:schemeClr val="tx1">
                    <a:lumMod val="85000"/>
                    <a:lumOff val="15000"/>
                  </a:schemeClr>
                </a:solidFill>
                <a:latin typeface=""/>
                <a:cs typeface="Carlito"/>
              </a:rPr>
              <a:t>versions, </a:t>
            </a:r>
            <a:r>
              <a:rPr lang="en-US" sz="2200" dirty="0">
                <a:solidFill>
                  <a:schemeClr val="tx1">
                    <a:lumMod val="85000"/>
                    <a:lumOff val="15000"/>
                  </a:schemeClr>
                </a:solidFill>
                <a:latin typeface=""/>
                <a:cs typeface="Carlito"/>
              </a:rPr>
              <a:t>and landing</a:t>
            </a:r>
            <a:r>
              <a:rPr lang="en-US" sz="2200" spc="5"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outcomes</a:t>
            </a:r>
            <a:endParaRPr lang="en-US" sz="2200" dirty="0">
              <a:solidFill>
                <a:schemeClr val="tx1">
                  <a:lumMod val="85000"/>
                  <a:lumOff val="15000"/>
                </a:schemeClr>
              </a:solidFill>
              <a:latin typeface=""/>
            </a:endParaRPr>
          </a:p>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GitHub URL:</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https://github.com/megs_20s/IBM-Applied-Data-Science-Capstone/blob/main/EDA%20with%20SQL.ipynb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7" name="Title 1">
            <a:extLst>
              <a:ext uri="{FF2B5EF4-FFF2-40B4-BE49-F238E27FC236}">
                <a16:creationId xmlns:a16="http://schemas.microsoft.com/office/drawing/2014/main" id="{B1768AC1-E5CF-DA56-4D4F-6888E1FB79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A72EEA0-F527-82AD-FCC0-F932BF73518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13</a:t>
            </a:fld>
            <a:endParaRPr lang="en-US"/>
          </a:p>
        </p:txBody>
      </p:sp>
      <p:sp>
        <p:nvSpPr>
          <p:cNvPr id="6" name="Content Placeholder 4">
            <a:extLst>
              <a:ext uri="{FF2B5EF4-FFF2-40B4-BE49-F238E27FC236}">
                <a16:creationId xmlns:a16="http://schemas.microsoft.com/office/drawing/2014/main" id="{1FA4033C-0387-15B0-B58E-9B348EA0DA77}"/>
              </a:ext>
            </a:extLst>
          </p:cNvPr>
          <p:cNvSpPr txBox="1">
            <a:spLocks/>
          </p:cNvSpPr>
          <p:nvPr/>
        </p:nvSpPr>
        <p:spPr>
          <a:xfrm>
            <a:off x="838200" y="1875054"/>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ts val="2210"/>
              </a:lnSpc>
              <a:spcBef>
                <a:spcPts val="335"/>
              </a:spcBef>
              <a:buFont typeface="Arial" panose="020B0604020202020204" pitchFamily="34" charset="0"/>
              <a:buNone/>
            </a:pPr>
            <a:r>
              <a:rPr lang="en-US" sz="2200" spc="-15" dirty="0">
                <a:solidFill>
                  <a:schemeClr val="tx1">
                    <a:lumMod val="85000"/>
                    <a:lumOff val="15000"/>
                  </a:schemeClr>
                </a:solidFill>
                <a:latin typeface=""/>
                <a:cs typeface="Carlito"/>
              </a:rPr>
              <a:t>Folium </a:t>
            </a:r>
            <a:r>
              <a:rPr lang="en-US" sz="2200" spc="-5" dirty="0">
                <a:solidFill>
                  <a:schemeClr val="tx1">
                    <a:lumMod val="85000"/>
                    <a:lumOff val="15000"/>
                  </a:schemeClr>
                </a:solidFill>
                <a:latin typeface=""/>
                <a:cs typeface="Carlito"/>
              </a:rPr>
              <a:t>maps mark Launch Sites, successful </a:t>
            </a:r>
            <a:r>
              <a:rPr lang="en-US" sz="2200" dirty="0">
                <a:solidFill>
                  <a:schemeClr val="tx1">
                    <a:lumMod val="85000"/>
                    <a:lumOff val="15000"/>
                  </a:schemeClr>
                </a:solidFill>
                <a:latin typeface=""/>
                <a:cs typeface="Carlito"/>
              </a:rPr>
              <a:t>and </a:t>
            </a:r>
            <a:r>
              <a:rPr lang="en-US" sz="2200" spc="-5" dirty="0">
                <a:solidFill>
                  <a:schemeClr val="tx1">
                    <a:lumMod val="85000"/>
                    <a:lumOff val="15000"/>
                  </a:schemeClr>
                </a:solidFill>
                <a:latin typeface=""/>
                <a:cs typeface="Carlito"/>
              </a:rPr>
              <a:t>unsuccessful </a:t>
            </a:r>
            <a:r>
              <a:rPr lang="en-US" sz="2200" dirty="0">
                <a:solidFill>
                  <a:schemeClr val="tx1">
                    <a:lumMod val="85000"/>
                    <a:lumOff val="15000"/>
                  </a:schemeClr>
                </a:solidFill>
                <a:latin typeface=""/>
                <a:cs typeface="Carlito"/>
              </a:rPr>
              <a:t>landings, and a </a:t>
            </a:r>
            <a:r>
              <a:rPr lang="en-US" sz="2200" spc="-25" dirty="0">
                <a:solidFill>
                  <a:schemeClr val="tx1">
                    <a:lumMod val="85000"/>
                    <a:lumOff val="15000"/>
                  </a:schemeClr>
                </a:solidFill>
                <a:latin typeface=""/>
                <a:cs typeface="Carlito"/>
              </a:rPr>
              <a:t>proximity example  </a:t>
            </a:r>
            <a:r>
              <a:rPr lang="en-US" sz="2200" spc="-20" dirty="0">
                <a:solidFill>
                  <a:schemeClr val="tx1">
                    <a:lumMod val="85000"/>
                    <a:lumOff val="15000"/>
                  </a:schemeClr>
                </a:solidFill>
                <a:latin typeface=""/>
                <a:cs typeface="Carlito"/>
              </a:rPr>
              <a:t>to </a:t>
            </a:r>
            <a:r>
              <a:rPr lang="en-US" sz="2200" spc="-40" dirty="0">
                <a:solidFill>
                  <a:schemeClr val="tx1">
                    <a:lumMod val="85000"/>
                    <a:lumOff val="15000"/>
                  </a:schemeClr>
                </a:solidFill>
                <a:latin typeface=""/>
                <a:cs typeface="Carlito"/>
              </a:rPr>
              <a:t>key </a:t>
            </a:r>
            <a:r>
              <a:rPr lang="en-US" sz="2200" spc="-5" dirty="0">
                <a:solidFill>
                  <a:schemeClr val="tx1">
                    <a:lumMod val="85000"/>
                    <a:lumOff val="15000"/>
                  </a:schemeClr>
                </a:solidFill>
                <a:latin typeface=""/>
                <a:cs typeface="Carlito"/>
              </a:rPr>
              <a:t>locations: </a:t>
            </a:r>
            <a:r>
              <a:rPr lang="en-US" sz="2200" spc="-60" dirty="0">
                <a:solidFill>
                  <a:schemeClr val="tx1">
                    <a:lumMod val="85000"/>
                    <a:lumOff val="15000"/>
                  </a:schemeClr>
                </a:solidFill>
                <a:latin typeface=""/>
                <a:cs typeface="Carlito"/>
              </a:rPr>
              <a:t>Railway, Highway, </a:t>
            </a:r>
            <a:r>
              <a:rPr lang="en-US" sz="2200" spc="-20" dirty="0">
                <a:solidFill>
                  <a:schemeClr val="tx1">
                    <a:lumMod val="85000"/>
                    <a:lumOff val="15000"/>
                  </a:schemeClr>
                </a:solidFill>
                <a:latin typeface=""/>
                <a:cs typeface="Carlito"/>
              </a:rPr>
              <a:t>Coast, </a:t>
            </a:r>
            <a:r>
              <a:rPr lang="en-US" sz="2200" dirty="0">
                <a:solidFill>
                  <a:schemeClr val="tx1">
                    <a:lumMod val="85000"/>
                    <a:lumOff val="15000"/>
                  </a:schemeClr>
                </a:solidFill>
                <a:latin typeface=""/>
                <a:cs typeface="Carlito"/>
              </a:rPr>
              <a:t>and</a:t>
            </a:r>
            <a:r>
              <a:rPr lang="en-US" sz="2200" spc="35" dirty="0">
                <a:solidFill>
                  <a:schemeClr val="tx1">
                    <a:lumMod val="85000"/>
                    <a:lumOff val="15000"/>
                  </a:schemeClr>
                </a:solidFill>
                <a:latin typeface=""/>
                <a:cs typeface="Carlito"/>
              </a:rPr>
              <a:t> </a:t>
            </a:r>
            <a:r>
              <a:rPr lang="en-US" sz="2200" spc="-60" dirty="0">
                <a:solidFill>
                  <a:schemeClr val="tx1">
                    <a:lumMod val="85000"/>
                    <a:lumOff val="15000"/>
                  </a:schemeClr>
                </a:solidFill>
                <a:latin typeface=""/>
                <a:cs typeface="Carlito"/>
              </a:rPr>
              <a:t>City.</a:t>
            </a:r>
            <a:endParaRPr lang="en-US" sz="2200" dirty="0">
              <a:solidFill>
                <a:schemeClr val="tx1">
                  <a:lumMod val="85000"/>
                  <a:lumOff val="15000"/>
                </a:schemeClr>
              </a:solidFill>
              <a:latin typeface=""/>
              <a:cs typeface="Carlito"/>
            </a:endParaRPr>
          </a:p>
          <a:p>
            <a:pPr marL="0" marR="311150" indent="0">
              <a:lnSpc>
                <a:spcPts val="2300"/>
              </a:lnSpc>
              <a:spcBef>
                <a:spcPts val="1115"/>
              </a:spcBef>
              <a:buFont typeface="Arial" panose="020B0604020202020204" pitchFamily="34" charset="0"/>
              <a:buNone/>
            </a:pPr>
            <a:r>
              <a:rPr lang="en-US" sz="2200" spc="-5" dirty="0">
                <a:solidFill>
                  <a:schemeClr val="tx1">
                    <a:lumMod val="85000"/>
                    <a:lumOff val="15000"/>
                  </a:schemeClr>
                </a:solidFill>
                <a:latin typeface=""/>
                <a:cs typeface="Carlito"/>
              </a:rPr>
              <a:t>This </a:t>
            </a:r>
            <a:r>
              <a:rPr lang="en-US" sz="2200" spc="-15" dirty="0">
                <a:solidFill>
                  <a:schemeClr val="tx1">
                    <a:lumMod val="85000"/>
                    <a:lumOff val="15000"/>
                  </a:schemeClr>
                </a:solidFill>
                <a:latin typeface=""/>
                <a:cs typeface="Carlito"/>
              </a:rPr>
              <a:t>allows </a:t>
            </a:r>
            <a:r>
              <a:rPr lang="en-US" sz="2200" spc="-5" dirty="0">
                <a:solidFill>
                  <a:schemeClr val="tx1">
                    <a:lumMod val="85000"/>
                    <a:lumOff val="15000"/>
                  </a:schemeClr>
                </a:solidFill>
                <a:latin typeface=""/>
                <a:cs typeface="Carlito"/>
              </a:rPr>
              <a:t>us </a:t>
            </a:r>
            <a:r>
              <a:rPr lang="en-US" sz="2200" spc="-20" dirty="0">
                <a:solidFill>
                  <a:schemeClr val="tx1">
                    <a:lumMod val="85000"/>
                    <a:lumOff val="15000"/>
                  </a:schemeClr>
                </a:solidFill>
                <a:latin typeface=""/>
                <a:cs typeface="Carlito"/>
              </a:rPr>
              <a:t>to understand why </a:t>
            </a:r>
            <a:r>
              <a:rPr lang="en-US" sz="2200" dirty="0">
                <a:solidFill>
                  <a:schemeClr val="tx1">
                    <a:lumMod val="85000"/>
                    <a:lumOff val="15000"/>
                  </a:schemeClr>
                </a:solidFill>
                <a:latin typeface=""/>
                <a:cs typeface="Carlito"/>
              </a:rPr>
              <a:t>launch </a:t>
            </a:r>
            <a:r>
              <a:rPr lang="en-US" sz="2200" spc="-20" dirty="0">
                <a:solidFill>
                  <a:schemeClr val="tx1">
                    <a:lumMod val="85000"/>
                    <a:lumOff val="15000"/>
                  </a:schemeClr>
                </a:solidFill>
                <a:latin typeface=""/>
                <a:cs typeface="Carlito"/>
              </a:rPr>
              <a:t>sites </a:t>
            </a:r>
            <a:r>
              <a:rPr lang="en-US" sz="2200" spc="-25" dirty="0">
                <a:solidFill>
                  <a:schemeClr val="tx1">
                    <a:lumMod val="85000"/>
                    <a:lumOff val="15000"/>
                  </a:schemeClr>
                </a:solidFill>
                <a:latin typeface=""/>
                <a:cs typeface="Carlito"/>
              </a:rPr>
              <a:t>may </a:t>
            </a:r>
            <a:r>
              <a:rPr lang="en-US" sz="2200" dirty="0">
                <a:solidFill>
                  <a:schemeClr val="tx1">
                    <a:lumMod val="85000"/>
                    <a:lumOff val="15000"/>
                  </a:schemeClr>
                </a:solidFill>
                <a:latin typeface=""/>
                <a:cs typeface="Carlito"/>
              </a:rPr>
              <a:t>be </a:t>
            </a:r>
            <a:r>
              <a:rPr lang="en-US" sz="2200" spc="-20" dirty="0">
                <a:solidFill>
                  <a:schemeClr val="tx1">
                    <a:lumMod val="85000"/>
                    <a:lumOff val="15000"/>
                  </a:schemeClr>
                </a:solidFill>
                <a:latin typeface=""/>
                <a:cs typeface="Carlito"/>
              </a:rPr>
              <a:t>located </a:t>
            </a:r>
            <a:r>
              <a:rPr lang="en-US" sz="2200" spc="-5" dirty="0">
                <a:solidFill>
                  <a:schemeClr val="tx1">
                    <a:lumMod val="85000"/>
                    <a:lumOff val="15000"/>
                  </a:schemeClr>
                </a:solidFill>
                <a:latin typeface=""/>
                <a:cs typeface="Carlito"/>
              </a:rPr>
              <a:t>where they </a:t>
            </a:r>
            <a:r>
              <a:rPr lang="en-US" sz="2200" spc="-20" dirty="0">
                <a:solidFill>
                  <a:schemeClr val="tx1">
                    <a:lumMod val="85000"/>
                    <a:lumOff val="15000"/>
                  </a:schemeClr>
                </a:solidFill>
                <a:latin typeface=""/>
                <a:cs typeface="Carlito"/>
              </a:rPr>
              <a:t>are. </a:t>
            </a:r>
            <a:r>
              <a:rPr lang="en-US" sz="2200" dirty="0">
                <a:solidFill>
                  <a:schemeClr val="tx1">
                    <a:lumMod val="85000"/>
                    <a:lumOff val="15000"/>
                  </a:schemeClr>
                </a:solidFill>
                <a:latin typeface=""/>
                <a:cs typeface="Carlito"/>
              </a:rPr>
              <a:t>Also </a:t>
            </a:r>
            <a:r>
              <a:rPr lang="en-US" sz="2200" spc="-20" dirty="0">
                <a:solidFill>
                  <a:schemeClr val="tx1">
                    <a:lumMod val="85000"/>
                    <a:lumOff val="15000"/>
                  </a:schemeClr>
                </a:solidFill>
                <a:latin typeface=""/>
                <a:cs typeface="Carlito"/>
              </a:rPr>
              <a:t>visualizes  </a:t>
            </a:r>
            <a:r>
              <a:rPr lang="en-US" sz="2200" spc="-5" dirty="0">
                <a:solidFill>
                  <a:schemeClr val="tx1">
                    <a:lumMod val="85000"/>
                    <a:lumOff val="15000"/>
                  </a:schemeClr>
                </a:solidFill>
                <a:latin typeface=""/>
                <a:cs typeface="Carlito"/>
              </a:rPr>
              <a:t>successful </a:t>
            </a:r>
            <a:r>
              <a:rPr lang="en-US" sz="2200" dirty="0">
                <a:solidFill>
                  <a:schemeClr val="tx1">
                    <a:lumMod val="85000"/>
                    <a:lumOff val="15000"/>
                  </a:schemeClr>
                </a:solidFill>
                <a:latin typeface=""/>
                <a:cs typeface="Carlito"/>
              </a:rPr>
              <a:t>landings </a:t>
            </a:r>
            <a:r>
              <a:rPr lang="en-US" sz="2200" spc="-25" dirty="0">
                <a:solidFill>
                  <a:schemeClr val="tx1">
                    <a:lumMod val="85000"/>
                    <a:lumOff val="15000"/>
                  </a:schemeClr>
                </a:solidFill>
                <a:latin typeface=""/>
                <a:cs typeface="Carlito"/>
              </a:rPr>
              <a:t>relative </a:t>
            </a:r>
            <a:r>
              <a:rPr lang="en-US" sz="2200" spc="-20" dirty="0">
                <a:solidFill>
                  <a:schemeClr val="tx1">
                    <a:lumMod val="85000"/>
                    <a:lumOff val="15000"/>
                  </a:schemeClr>
                </a:solidFill>
                <a:latin typeface=""/>
                <a:cs typeface="Carlito"/>
              </a:rPr>
              <a:t>to</a:t>
            </a:r>
            <a:r>
              <a:rPr lang="en-US" sz="2200" spc="-25"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location.</a:t>
            </a:r>
            <a:endParaRPr lang="en-US" sz="2200" dirty="0">
              <a:solidFill>
                <a:schemeClr val="tx1">
                  <a:lumMod val="85000"/>
                  <a:lumOff val="15000"/>
                </a:schemeClr>
              </a:solidFill>
              <a:latin typeface=""/>
              <a:cs typeface="Carlito"/>
            </a:endParaRPr>
          </a:p>
          <a:p>
            <a:pPr marL="0" indent="0">
              <a:buFont typeface="Arial" panose="020B0604020202020204" pitchFamily="34" charset="0"/>
              <a:buNone/>
            </a:pPr>
            <a:r>
              <a:rPr lang="en-US" sz="2200" b="1" dirty="0">
                <a:latin typeface=""/>
              </a:rPr>
              <a:t>GitHub URL:</a:t>
            </a:r>
          </a:p>
          <a:p>
            <a:pPr marL="0" indent="0">
              <a:buFont typeface="Arial" panose="020B0604020202020204" pitchFamily="34" charset="0"/>
              <a:buNone/>
            </a:pPr>
            <a:r>
              <a:rPr lang="en-US" sz="2200" dirty="0">
                <a:latin typeface=""/>
              </a:rPr>
              <a:t>https://cf-courses-data.s3.us.cloud-object-storage.appdomain.cloud/IBM-DS0321EN-SkillsNetwork/jupyterlite/lab?path=module_3%2Flab_jupyter_launch_site_location.jupyterlite.ipynb</a:t>
            </a:r>
          </a:p>
        </p:txBody>
      </p:sp>
      <p:sp>
        <p:nvSpPr>
          <p:cNvPr id="7" name="Title 1">
            <a:extLst>
              <a:ext uri="{FF2B5EF4-FFF2-40B4-BE49-F238E27FC236}">
                <a16:creationId xmlns:a16="http://schemas.microsoft.com/office/drawing/2014/main" id="{6454A803-9F18-D682-D38E-6A0BD025B7C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5" name="Slide Number Placeholder 3">
            <a:extLst>
              <a:ext uri="{FF2B5EF4-FFF2-40B4-BE49-F238E27FC236}">
                <a16:creationId xmlns:a16="http://schemas.microsoft.com/office/drawing/2014/main" id="{0A22C9B9-4357-27FB-9148-1ACA21894A8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14</a:t>
            </a:fld>
            <a:endParaRPr lang="en-US"/>
          </a:p>
        </p:txBody>
      </p:sp>
      <p:sp>
        <p:nvSpPr>
          <p:cNvPr id="16" name="Content Placeholder 4">
            <a:extLst>
              <a:ext uri="{FF2B5EF4-FFF2-40B4-BE49-F238E27FC236}">
                <a16:creationId xmlns:a16="http://schemas.microsoft.com/office/drawing/2014/main" id="{598D08F3-8B99-BEC9-F18C-4FAF7D2A5CB4}"/>
              </a:ext>
            </a:extLst>
          </p:cNvPr>
          <p:cNvSpPr txBox="1">
            <a:spLocks/>
          </p:cNvSpPr>
          <p:nvPr/>
        </p:nvSpPr>
        <p:spPr>
          <a:xfrm>
            <a:off x="770010" y="4920505"/>
            <a:ext cx="10515600" cy="147179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GitHub URL:</a:t>
            </a:r>
          </a:p>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hlinkClick r:id="rId3"/>
              </a:rPr>
              <a:t>https://github.com/megs_20s/IBM-Applied-Data-Science-Capstone/blob/main/Predictive%20Analysis.ipynb</a:t>
            </a:r>
            <a:endParaRPr lang="en-US" sz="2200" dirty="0">
              <a:solidFill>
                <a:schemeClr val="accent3">
                  <a:lumMod val="25000"/>
                </a:schemeClr>
              </a:solidFill>
              <a:latin typeface="Abadi" panose="020B0604020104020204" pitchFamily="34" charset="0"/>
            </a:endParaRPr>
          </a:p>
          <a:p>
            <a:endParaRPr lang="en-US" dirty="0"/>
          </a:p>
        </p:txBody>
      </p:sp>
      <p:sp>
        <p:nvSpPr>
          <p:cNvPr id="17" name="Title 1">
            <a:extLst>
              <a:ext uri="{FF2B5EF4-FFF2-40B4-BE49-F238E27FC236}">
                <a16:creationId xmlns:a16="http://schemas.microsoft.com/office/drawing/2014/main" id="{19722C86-2112-817F-512F-22B18BFE45A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pSp>
        <p:nvGrpSpPr>
          <p:cNvPr id="18" name="object 7">
            <a:extLst>
              <a:ext uri="{FF2B5EF4-FFF2-40B4-BE49-F238E27FC236}">
                <a16:creationId xmlns:a16="http://schemas.microsoft.com/office/drawing/2014/main" id="{B78A589D-9B59-E55A-BA91-A9215E2873FD}"/>
              </a:ext>
            </a:extLst>
          </p:cNvPr>
          <p:cNvGrpSpPr/>
          <p:nvPr/>
        </p:nvGrpSpPr>
        <p:grpSpPr>
          <a:xfrm>
            <a:off x="1086956" y="1663554"/>
            <a:ext cx="1851660" cy="1143000"/>
            <a:chOff x="4782311" y="1478280"/>
            <a:chExt cx="1851660" cy="1143000"/>
          </a:xfrm>
          <a:solidFill>
            <a:srgbClr val="0B49CB"/>
          </a:solidFill>
        </p:grpSpPr>
        <p:sp>
          <p:nvSpPr>
            <p:cNvPr id="19" name="object 9">
              <a:extLst>
                <a:ext uri="{FF2B5EF4-FFF2-40B4-BE49-F238E27FC236}">
                  <a16:creationId xmlns:a16="http://schemas.microsoft.com/office/drawing/2014/main" id="{5542ECD8-6E26-DF8F-9AEB-D68DA4B007F5}"/>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20" name="object 10">
              <a:extLst>
                <a:ext uri="{FF2B5EF4-FFF2-40B4-BE49-F238E27FC236}">
                  <a16:creationId xmlns:a16="http://schemas.microsoft.com/office/drawing/2014/main" id="{564760B0-7409-ECDB-55B7-355FC74CB7A7}"/>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21" name="object 11">
              <a:extLst>
                <a:ext uri="{FF2B5EF4-FFF2-40B4-BE49-F238E27FC236}">
                  <a16:creationId xmlns:a16="http://schemas.microsoft.com/office/drawing/2014/main" id="{68CFF844-07AD-FF33-F074-9867857F524A}"/>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22" name="object 12">
            <a:extLst>
              <a:ext uri="{FF2B5EF4-FFF2-40B4-BE49-F238E27FC236}">
                <a16:creationId xmlns:a16="http://schemas.microsoft.com/office/drawing/2014/main" id="{587454E2-BB2A-54AD-C51C-CE35187535EF}"/>
              </a:ext>
            </a:extLst>
          </p:cNvPr>
          <p:cNvSpPr txBox="1"/>
          <p:nvPr/>
        </p:nvSpPr>
        <p:spPr>
          <a:xfrm>
            <a:off x="1135724" y="1798581"/>
            <a:ext cx="1653700" cy="909157"/>
          </a:xfrm>
          <a:prstGeom prst="rect">
            <a:avLst/>
          </a:prstGeom>
        </p:spPr>
        <p:txBody>
          <a:bodyPr vert="horz" wrap="square" lIns="0" tIns="36195" rIns="0" bIns="0" rtlCol="0">
            <a:noAutofit/>
          </a:bodyPr>
          <a:lstStyle/>
          <a:p>
            <a:pPr marL="479425" marR="5080" indent="-466725" algn="ctr">
              <a:lnSpc>
                <a:spcPts val="1639"/>
              </a:lnSpc>
              <a:spcBef>
                <a:spcPts val="285"/>
              </a:spcBef>
            </a:pPr>
            <a:r>
              <a:rPr lang="en-US" sz="1500" spc="-5" dirty="0">
                <a:solidFill>
                  <a:srgbClr val="FFFFFF"/>
                </a:solidFill>
                <a:latin typeface="Carlito"/>
                <a:cs typeface="Carlito"/>
              </a:rPr>
              <a:t>Split label</a:t>
            </a:r>
          </a:p>
          <a:p>
            <a:pPr marL="479425" marR="5080" indent="-466725" algn="ctr">
              <a:lnSpc>
                <a:spcPts val="1639"/>
              </a:lnSpc>
              <a:spcBef>
                <a:spcPts val="285"/>
              </a:spcBef>
            </a:pPr>
            <a:r>
              <a:rPr lang="en-US" sz="1500" spc="-5" dirty="0">
                <a:solidFill>
                  <a:srgbClr val="FFFFFF"/>
                </a:solidFill>
                <a:latin typeface="Carlito"/>
                <a:cs typeface="Carlito"/>
              </a:rPr>
              <a:t>column ”Class”</a:t>
            </a:r>
          </a:p>
          <a:p>
            <a:pPr marL="479425" marR="5080" indent="-466725" algn="ctr">
              <a:lnSpc>
                <a:spcPts val="1639"/>
              </a:lnSpc>
              <a:spcBef>
                <a:spcPts val="285"/>
              </a:spcBef>
            </a:pPr>
            <a:r>
              <a:rPr lang="en-US" sz="1500" spc="-5" dirty="0">
                <a:solidFill>
                  <a:srgbClr val="FFFFFF"/>
                </a:solidFill>
                <a:latin typeface="Carlito"/>
                <a:cs typeface="Carlito"/>
              </a:rPr>
              <a:t>from dataset</a:t>
            </a:r>
            <a:endParaRPr sz="1500" dirty="0">
              <a:latin typeface="Carlito"/>
              <a:cs typeface="Carlito"/>
            </a:endParaRPr>
          </a:p>
        </p:txBody>
      </p:sp>
      <p:grpSp>
        <p:nvGrpSpPr>
          <p:cNvPr id="23" name="object 13">
            <a:extLst>
              <a:ext uri="{FF2B5EF4-FFF2-40B4-BE49-F238E27FC236}">
                <a16:creationId xmlns:a16="http://schemas.microsoft.com/office/drawing/2014/main" id="{176381B6-FA22-BEC9-43EE-979098E670EB}"/>
              </a:ext>
            </a:extLst>
          </p:cNvPr>
          <p:cNvGrpSpPr/>
          <p:nvPr/>
        </p:nvGrpSpPr>
        <p:grpSpPr>
          <a:xfrm>
            <a:off x="3779244" y="1666889"/>
            <a:ext cx="1851660" cy="1147572"/>
            <a:chOff x="4782311" y="2807207"/>
            <a:chExt cx="1851660" cy="1147572"/>
          </a:xfrm>
          <a:solidFill>
            <a:srgbClr val="0B49CB"/>
          </a:solidFill>
        </p:grpSpPr>
        <p:sp>
          <p:nvSpPr>
            <p:cNvPr id="24" name="object 16">
              <a:extLst>
                <a:ext uri="{FF2B5EF4-FFF2-40B4-BE49-F238E27FC236}">
                  <a16:creationId xmlns:a16="http://schemas.microsoft.com/office/drawing/2014/main" id="{82FB7136-E809-F45D-F3B6-4BD729833A91}"/>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25" name="object 17">
              <a:extLst>
                <a:ext uri="{FF2B5EF4-FFF2-40B4-BE49-F238E27FC236}">
                  <a16:creationId xmlns:a16="http://schemas.microsoft.com/office/drawing/2014/main" id="{424C2F34-34A7-0B27-FB71-9DD4869F09F1}"/>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26" name="object 18">
              <a:extLst>
                <a:ext uri="{FF2B5EF4-FFF2-40B4-BE49-F238E27FC236}">
                  <a16:creationId xmlns:a16="http://schemas.microsoft.com/office/drawing/2014/main" id="{1E55D0A2-E263-AB1B-90A8-47B59A19205E}"/>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27" name="object 19">
            <a:extLst>
              <a:ext uri="{FF2B5EF4-FFF2-40B4-BE49-F238E27FC236}">
                <a16:creationId xmlns:a16="http://schemas.microsoft.com/office/drawing/2014/main" id="{4ED0A79A-BD78-B91C-002A-6194AC0C3A1F}"/>
              </a:ext>
            </a:extLst>
          </p:cNvPr>
          <p:cNvSpPr txBox="1"/>
          <p:nvPr/>
        </p:nvSpPr>
        <p:spPr>
          <a:xfrm>
            <a:off x="4012798" y="1746265"/>
            <a:ext cx="1332865" cy="881523"/>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Fit and </a:t>
            </a:r>
            <a:r>
              <a:rPr lang="en-US" sz="1500" spc="-15" dirty="0">
                <a:solidFill>
                  <a:srgbClr val="FFFFFF"/>
                </a:solidFill>
                <a:latin typeface="Carlito"/>
                <a:cs typeface="Carlito"/>
              </a:rPr>
              <a:t>transform features using Standard Scaler</a:t>
            </a:r>
            <a:endParaRPr sz="1500" dirty="0">
              <a:latin typeface="Carlito"/>
              <a:cs typeface="Carlito"/>
            </a:endParaRPr>
          </a:p>
        </p:txBody>
      </p:sp>
      <p:grpSp>
        <p:nvGrpSpPr>
          <p:cNvPr id="28" name="object 20">
            <a:extLst>
              <a:ext uri="{FF2B5EF4-FFF2-40B4-BE49-F238E27FC236}">
                <a16:creationId xmlns:a16="http://schemas.microsoft.com/office/drawing/2014/main" id="{74A38F9C-FA7A-2E1A-0C9C-86C6E8075FA4}"/>
              </a:ext>
            </a:extLst>
          </p:cNvPr>
          <p:cNvGrpSpPr/>
          <p:nvPr/>
        </p:nvGrpSpPr>
        <p:grpSpPr>
          <a:xfrm>
            <a:off x="6435184" y="1666846"/>
            <a:ext cx="1851660" cy="1141476"/>
            <a:chOff x="4782311" y="4137659"/>
            <a:chExt cx="1851660" cy="1141476"/>
          </a:xfrm>
          <a:solidFill>
            <a:srgbClr val="0B49CB"/>
          </a:solidFill>
        </p:grpSpPr>
        <p:sp>
          <p:nvSpPr>
            <p:cNvPr id="29" name="object 23">
              <a:extLst>
                <a:ext uri="{FF2B5EF4-FFF2-40B4-BE49-F238E27FC236}">
                  <a16:creationId xmlns:a16="http://schemas.microsoft.com/office/drawing/2014/main" id="{5AFC0B78-0D64-A7E2-D460-BF2580A65952}"/>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30" name="object 24">
              <a:extLst>
                <a:ext uri="{FF2B5EF4-FFF2-40B4-BE49-F238E27FC236}">
                  <a16:creationId xmlns:a16="http://schemas.microsoft.com/office/drawing/2014/main" id="{05DFF204-3AB4-14B5-4C03-C6C947F28C21}"/>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31" name="object 25">
              <a:extLst>
                <a:ext uri="{FF2B5EF4-FFF2-40B4-BE49-F238E27FC236}">
                  <a16:creationId xmlns:a16="http://schemas.microsoft.com/office/drawing/2014/main" id="{8F02912B-A110-96C0-6B17-ED9CFD8FEA09}"/>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32" name="object 26">
            <a:extLst>
              <a:ext uri="{FF2B5EF4-FFF2-40B4-BE49-F238E27FC236}">
                <a16:creationId xmlns:a16="http://schemas.microsoft.com/office/drawing/2014/main" id="{A55337DB-8484-05E1-8E5C-AF7089A363BD}"/>
              </a:ext>
            </a:extLst>
          </p:cNvPr>
          <p:cNvSpPr txBox="1"/>
          <p:nvPr/>
        </p:nvSpPr>
        <p:spPr>
          <a:xfrm>
            <a:off x="6630638" y="195428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Train_test_split</a:t>
            </a:r>
            <a:r>
              <a:rPr lang="en-US" sz="1500" spc="-10" dirty="0">
                <a:solidFill>
                  <a:srgbClr val="FFFFFF"/>
                </a:solidFill>
                <a:latin typeface="Carlito"/>
                <a:cs typeface="Carlito"/>
              </a:rPr>
              <a:t> data</a:t>
            </a:r>
            <a:endParaRPr sz="1500" dirty="0">
              <a:latin typeface="Carlito"/>
              <a:cs typeface="Carlito"/>
            </a:endParaRPr>
          </a:p>
        </p:txBody>
      </p:sp>
      <p:grpSp>
        <p:nvGrpSpPr>
          <p:cNvPr id="33" name="object 27">
            <a:extLst>
              <a:ext uri="{FF2B5EF4-FFF2-40B4-BE49-F238E27FC236}">
                <a16:creationId xmlns:a16="http://schemas.microsoft.com/office/drawing/2014/main" id="{A2E49101-E42D-E654-4428-BBB553F2DD94}"/>
              </a:ext>
            </a:extLst>
          </p:cNvPr>
          <p:cNvGrpSpPr/>
          <p:nvPr/>
        </p:nvGrpSpPr>
        <p:grpSpPr>
          <a:xfrm>
            <a:off x="9085165" y="1667143"/>
            <a:ext cx="1851659" cy="1141476"/>
            <a:chOff x="7139940" y="4137659"/>
            <a:chExt cx="1851659" cy="1141476"/>
          </a:xfrm>
          <a:solidFill>
            <a:srgbClr val="0B49CB"/>
          </a:solidFill>
        </p:grpSpPr>
        <p:sp>
          <p:nvSpPr>
            <p:cNvPr id="34" name="object 30">
              <a:extLst>
                <a:ext uri="{FF2B5EF4-FFF2-40B4-BE49-F238E27FC236}">
                  <a16:creationId xmlns:a16="http://schemas.microsoft.com/office/drawing/2014/main" id="{50A62ED5-D9B5-0C5C-19C7-37EF1B083DF3}"/>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35" name="object 31">
              <a:extLst>
                <a:ext uri="{FF2B5EF4-FFF2-40B4-BE49-F238E27FC236}">
                  <a16:creationId xmlns:a16="http://schemas.microsoft.com/office/drawing/2014/main" id="{13BB63C7-D5B0-A7A2-9624-5206ADE94534}"/>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36" name="object 32">
              <a:extLst>
                <a:ext uri="{FF2B5EF4-FFF2-40B4-BE49-F238E27FC236}">
                  <a16:creationId xmlns:a16="http://schemas.microsoft.com/office/drawing/2014/main" id="{87B052CE-AD5E-41BF-B00B-8FEE7E9C4EB2}"/>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37" name="object 33">
            <a:extLst>
              <a:ext uri="{FF2B5EF4-FFF2-40B4-BE49-F238E27FC236}">
                <a16:creationId xmlns:a16="http://schemas.microsoft.com/office/drawing/2014/main" id="{0822274D-9248-08E5-99D1-6836CB44DB57}"/>
              </a:ext>
            </a:extLst>
          </p:cNvPr>
          <p:cNvSpPr txBox="1"/>
          <p:nvPr/>
        </p:nvSpPr>
        <p:spPr>
          <a:xfrm>
            <a:off x="9106502" y="1737123"/>
            <a:ext cx="1608578" cy="972702"/>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err="1">
                <a:solidFill>
                  <a:srgbClr val="FFFFFF"/>
                </a:solidFill>
                <a:latin typeface="Carlito"/>
                <a:cs typeface="Carlito"/>
              </a:rPr>
              <a:t>GridSearchCV</a:t>
            </a:r>
            <a:endParaRPr lang="en-US" sz="1500" dirty="0">
              <a:solidFill>
                <a:srgbClr val="FFFFFF"/>
              </a:solidFill>
              <a:latin typeface="Carlito"/>
              <a:cs typeface="Carlito"/>
            </a:endParaRPr>
          </a:p>
          <a:p>
            <a:pPr marL="575945" marR="5080" indent="-563880" algn="ctr">
              <a:lnSpc>
                <a:spcPts val="1639"/>
              </a:lnSpc>
              <a:spcBef>
                <a:spcPts val="285"/>
              </a:spcBef>
            </a:pPr>
            <a:r>
              <a:rPr lang="en-US" sz="1500" dirty="0">
                <a:solidFill>
                  <a:srgbClr val="FFFFFF"/>
                </a:solidFill>
                <a:latin typeface="Carlito"/>
                <a:cs typeface="Carlito"/>
              </a:rPr>
              <a:t>(cv=10) to find</a:t>
            </a:r>
          </a:p>
          <a:p>
            <a:pPr marL="575945" marR="5080" indent="-563880" algn="ctr">
              <a:lnSpc>
                <a:spcPts val="1639"/>
              </a:lnSpc>
              <a:spcBef>
                <a:spcPts val="285"/>
              </a:spcBef>
            </a:pPr>
            <a:r>
              <a:rPr lang="en-US" sz="1500" dirty="0">
                <a:solidFill>
                  <a:srgbClr val="FFFFFF"/>
                </a:solidFill>
                <a:latin typeface="Carlito"/>
                <a:cs typeface="Carlito"/>
              </a:rPr>
              <a:t>Optimal</a:t>
            </a:r>
          </a:p>
          <a:p>
            <a:pPr marL="575945" marR="5080" indent="-563880" algn="ctr">
              <a:lnSpc>
                <a:spcPts val="1639"/>
              </a:lnSpc>
              <a:spcBef>
                <a:spcPts val="285"/>
              </a:spcBef>
            </a:pPr>
            <a:r>
              <a:rPr lang="en-US" sz="1500" dirty="0">
                <a:solidFill>
                  <a:srgbClr val="FFFFFF"/>
                </a:solidFill>
                <a:latin typeface="Carlito"/>
                <a:cs typeface="Carlito"/>
              </a:rPr>
              <a:t>parameter</a:t>
            </a:r>
            <a:endParaRPr sz="1500" dirty="0">
              <a:latin typeface="Carlito"/>
              <a:cs typeface="Carlito"/>
            </a:endParaRPr>
          </a:p>
        </p:txBody>
      </p:sp>
      <p:grpSp>
        <p:nvGrpSpPr>
          <p:cNvPr id="38" name="object 34">
            <a:extLst>
              <a:ext uri="{FF2B5EF4-FFF2-40B4-BE49-F238E27FC236}">
                <a16:creationId xmlns:a16="http://schemas.microsoft.com/office/drawing/2014/main" id="{BC8E52E4-6DF8-1228-A30F-6C14DE9BC31B}"/>
              </a:ext>
            </a:extLst>
          </p:cNvPr>
          <p:cNvGrpSpPr/>
          <p:nvPr/>
        </p:nvGrpSpPr>
        <p:grpSpPr>
          <a:xfrm>
            <a:off x="6396804" y="3410001"/>
            <a:ext cx="1851659" cy="1143000"/>
            <a:chOff x="7139940" y="2807207"/>
            <a:chExt cx="1851659" cy="1143000"/>
          </a:xfrm>
          <a:solidFill>
            <a:srgbClr val="0B49CB"/>
          </a:solidFill>
        </p:grpSpPr>
        <p:sp>
          <p:nvSpPr>
            <p:cNvPr id="39" name="object 37">
              <a:extLst>
                <a:ext uri="{FF2B5EF4-FFF2-40B4-BE49-F238E27FC236}">
                  <a16:creationId xmlns:a16="http://schemas.microsoft.com/office/drawing/2014/main" id="{D2600DC4-C507-08EF-0C8A-67F50FEC9746}"/>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40" name="object 38">
              <a:extLst>
                <a:ext uri="{FF2B5EF4-FFF2-40B4-BE49-F238E27FC236}">
                  <a16:creationId xmlns:a16="http://schemas.microsoft.com/office/drawing/2014/main" id="{3631110E-7867-AFC5-C398-75BE59013F1B}"/>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41" name="object 39">
              <a:extLst>
                <a:ext uri="{FF2B5EF4-FFF2-40B4-BE49-F238E27FC236}">
                  <a16:creationId xmlns:a16="http://schemas.microsoft.com/office/drawing/2014/main" id="{CFAFB066-8213-FA42-D3F5-1E42AB630A6B}"/>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42" name="object 40">
            <a:extLst>
              <a:ext uri="{FF2B5EF4-FFF2-40B4-BE49-F238E27FC236}">
                <a16:creationId xmlns:a16="http://schemas.microsoft.com/office/drawing/2014/main" id="{113AA896-42C7-45CC-C59C-2319EEFCFE31}"/>
              </a:ext>
            </a:extLst>
          </p:cNvPr>
          <p:cNvSpPr txBox="1"/>
          <p:nvPr/>
        </p:nvSpPr>
        <p:spPr>
          <a:xfrm>
            <a:off x="6548442" y="3698799"/>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Score models on</a:t>
            </a:r>
          </a:p>
          <a:p>
            <a:pPr marL="332740" marR="5080" indent="-320040" algn="ctr">
              <a:lnSpc>
                <a:spcPts val="1639"/>
              </a:lnSpc>
              <a:spcBef>
                <a:spcPts val="285"/>
              </a:spcBef>
            </a:pPr>
            <a:r>
              <a:rPr lang="en-US" sz="1500" spc="-5" dirty="0">
                <a:solidFill>
                  <a:srgbClr val="FFFFFF"/>
                </a:solidFill>
                <a:latin typeface="Carlito"/>
                <a:cs typeface="Carlito"/>
              </a:rPr>
              <a:t> split test set</a:t>
            </a:r>
            <a:endParaRPr sz="1500" dirty="0">
              <a:latin typeface="Carlito"/>
              <a:cs typeface="Carlito"/>
            </a:endParaRPr>
          </a:p>
        </p:txBody>
      </p:sp>
      <p:grpSp>
        <p:nvGrpSpPr>
          <p:cNvPr id="43" name="object 41">
            <a:extLst>
              <a:ext uri="{FF2B5EF4-FFF2-40B4-BE49-F238E27FC236}">
                <a16:creationId xmlns:a16="http://schemas.microsoft.com/office/drawing/2014/main" id="{DFB8526A-5389-4565-83D2-6798AD96BD6A}"/>
              </a:ext>
            </a:extLst>
          </p:cNvPr>
          <p:cNvGrpSpPr/>
          <p:nvPr/>
        </p:nvGrpSpPr>
        <p:grpSpPr>
          <a:xfrm>
            <a:off x="3772693" y="3410001"/>
            <a:ext cx="1851659" cy="1143000"/>
            <a:chOff x="7139940" y="1478280"/>
            <a:chExt cx="1851659" cy="1143000"/>
          </a:xfrm>
          <a:solidFill>
            <a:srgbClr val="0B49CB"/>
          </a:solidFill>
        </p:grpSpPr>
        <p:sp>
          <p:nvSpPr>
            <p:cNvPr id="44" name="object 44">
              <a:extLst>
                <a:ext uri="{FF2B5EF4-FFF2-40B4-BE49-F238E27FC236}">
                  <a16:creationId xmlns:a16="http://schemas.microsoft.com/office/drawing/2014/main" id="{E12944FB-D2AB-ED04-BBD7-79F663F831AD}"/>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45" name="object 45">
              <a:extLst>
                <a:ext uri="{FF2B5EF4-FFF2-40B4-BE49-F238E27FC236}">
                  <a16:creationId xmlns:a16="http://schemas.microsoft.com/office/drawing/2014/main" id="{95696889-D268-ED12-699A-9C90C0223D86}"/>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46" name="object 46">
              <a:extLst>
                <a:ext uri="{FF2B5EF4-FFF2-40B4-BE49-F238E27FC236}">
                  <a16:creationId xmlns:a16="http://schemas.microsoft.com/office/drawing/2014/main" id="{F7C19E4C-DAFA-31C5-E93E-954D04ECAE1B}"/>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47" name="object 47">
            <a:extLst>
              <a:ext uri="{FF2B5EF4-FFF2-40B4-BE49-F238E27FC236}">
                <a16:creationId xmlns:a16="http://schemas.microsoft.com/office/drawing/2014/main" id="{36270368-0D6A-92EC-D58D-2FF5D68F5A0C}"/>
              </a:ext>
            </a:extLst>
          </p:cNvPr>
          <p:cNvSpPr txBox="1">
            <a:spLocks/>
          </p:cNvSpPr>
          <p:nvPr/>
        </p:nvSpPr>
        <p:spPr>
          <a:xfrm>
            <a:off x="3986814" y="3592626"/>
            <a:ext cx="1373505" cy="766877"/>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Confusion</a:t>
            </a:r>
          </a:p>
          <a:p>
            <a:pPr marL="12700" marR="5080" algn="ctr">
              <a:lnSpc>
                <a:spcPts val="1650"/>
              </a:lnSpc>
              <a:spcBef>
                <a:spcPts val="280"/>
              </a:spcBef>
            </a:pPr>
            <a:r>
              <a:rPr lang="en-US" sz="1500" spc="-5" dirty="0">
                <a:solidFill>
                  <a:srgbClr val="FFFFFF"/>
                </a:solidFill>
                <a:latin typeface="Carlito"/>
                <a:cs typeface="Carlito"/>
              </a:rPr>
              <a:t>Matrix for all</a:t>
            </a:r>
          </a:p>
          <a:p>
            <a:pPr marL="12700" marR="5080" algn="ctr">
              <a:lnSpc>
                <a:spcPts val="1650"/>
              </a:lnSpc>
              <a:spcBef>
                <a:spcPts val="280"/>
              </a:spcBef>
            </a:pPr>
            <a:r>
              <a:rPr lang="en-US" sz="1500" spc="-5" dirty="0">
                <a:solidFill>
                  <a:srgbClr val="FFFFFF"/>
                </a:solidFill>
                <a:latin typeface="Carlito"/>
                <a:cs typeface="Carlito"/>
              </a:rPr>
              <a:t>models</a:t>
            </a:r>
            <a:endParaRPr lang="en-US" sz="1500" dirty="0">
              <a:latin typeface="Carlito"/>
              <a:cs typeface="Carlito"/>
            </a:endParaRPr>
          </a:p>
        </p:txBody>
      </p:sp>
      <p:grpSp>
        <p:nvGrpSpPr>
          <p:cNvPr id="48" name="object 48">
            <a:extLst>
              <a:ext uri="{FF2B5EF4-FFF2-40B4-BE49-F238E27FC236}">
                <a16:creationId xmlns:a16="http://schemas.microsoft.com/office/drawing/2014/main" id="{150BBBF8-66BD-6E9C-28EC-2834B8607D3B}"/>
              </a:ext>
            </a:extLst>
          </p:cNvPr>
          <p:cNvGrpSpPr/>
          <p:nvPr/>
        </p:nvGrpSpPr>
        <p:grpSpPr>
          <a:xfrm>
            <a:off x="1105910" y="3394261"/>
            <a:ext cx="1851659" cy="1143000"/>
            <a:chOff x="9496043" y="1478280"/>
            <a:chExt cx="1851659" cy="1143000"/>
          </a:xfrm>
          <a:solidFill>
            <a:srgbClr val="0B49CB"/>
          </a:solidFill>
        </p:grpSpPr>
        <p:sp>
          <p:nvSpPr>
            <p:cNvPr id="49" name="object 49">
              <a:extLst>
                <a:ext uri="{FF2B5EF4-FFF2-40B4-BE49-F238E27FC236}">
                  <a16:creationId xmlns:a16="http://schemas.microsoft.com/office/drawing/2014/main" id="{94E45E12-2707-4D19-4561-E8E9C46BF06A}"/>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50" name="object 50">
              <a:extLst>
                <a:ext uri="{FF2B5EF4-FFF2-40B4-BE49-F238E27FC236}">
                  <a16:creationId xmlns:a16="http://schemas.microsoft.com/office/drawing/2014/main" id="{6A9D0131-AEB9-429B-C4CF-F37391AEDDB5}"/>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51" name="object 51">
              <a:extLst>
                <a:ext uri="{FF2B5EF4-FFF2-40B4-BE49-F238E27FC236}">
                  <a16:creationId xmlns:a16="http://schemas.microsoft.com/office/drawing/2014/main" id="{727CC130-6310-2129-D900-E60BDDE44C2B}"/>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52" name="object 52">
            <a:extLst>
              <a:ext uri="{FF2B5EF4-FFF2-40B4-BE49-F238E27FC236}">
                <a16:creationId xmlns:a16="http://schemas.microsoft.com/office/drawing/2014/main" id="{3B3C0401-427C-9609-DE9A-726DA58395DF}"/>
              </a:ext>
            </a:extLst>
          </p:cNvPr>
          <p:cNvSpPr txBox="1"/>
          <p:nvPr/>
        </p:nvSpPr>
        <p:spPr>
          <a:xfrm>
            <a:off x="1250183" y="3669486"/>
            <a:ext cx="1539240" cy="491930"/>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err="1">
                <a:solidFill>
                  <a:srgbClr val="FFFFFF"/>
                </a:solidFill>
                <a:latin typeface="Carlito"/>
                <a:cs typeface="Carlito"/>
              </a:rPr>
              <a:t>Barplot</a:t>
            </a:r>
            <a:r>
              <a:rPr lang="en-US" sz="1500" spc="-20" dirty="0">
                <a:solidFill>
                  <a:srgbClr val="FFFFFF"/>
                </a:solidFill>
                <a:latin typeface="Carlito"/>
                <a:cs typeface="Carlito"/>
              </a:rPr>
              <a:t> to compare</a:t>
            </a:r>
          </a:p>
          <a:p>
            <a:pPr marL="12700" marR="5080" indent="-1270" algn="ctr">
              <a:lnSpc>
                <a:spcPct val="91000"/>
              </a:lnSpc>
              <a:spcBef>
                <a:spcPts val="260"/>
              </a:spcBef>
            </a:pPr>
            <a:r>
              <a:rPr lang="en-US" sz="1500" spc="-20" dirty="0">
                <a:solidFill>
                  <a:srgbClr val="FFFFFF"/>
                </a:solidFill>
                <a:latin typeface="Carlito"/>
                <a:cs typeface="Carlito"/>
              </a:rPr>
              <a:t>Score of models</a:t>
            </a:r>
            <a:endParaRPr sz="1500" dirty="0">
              <a:latin typeface="Carlito"/>
              <a:cs typeface="Carlito"/>
            </a:endParaRPr>
          </a:p>
        </p:txBody>
      </p:sp>
      <p:sp>
        <p:nvSpPr>
          <p:cNvPr id="53" name="Right Arrow 40">
            <a:extLst>
              <a:ext uri="{FF2B5EF4-FFF2-40B4-BE49-F238E27FC236}">
                <a16:creationId xmlns:a16="http://schemas.microsoft.com/office/drawing/2014/main" id="{517BE362-6A83-1D30-D43C-B886D315E21B}"/>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41">
            <a:extLst>
              <a:ext uri="{FF2B5EF4-FFF2-40B4-BE49-F238E27FC236}">
                <a16:creationId xmlns:a16="http://schemas.microsoft.com/office/drawing/2014/main" id="{8B1D26DD-8418-122C-3744-3076DBB36919}"/>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42">
            <a:extLst>
              <a:ext uri="{FF2B5EF4-FFF2-40B4-BE49-F238E27FC236}">
                <a16:creationId xmlns:a16="http://schemas.microsoft.com/office/drawing/2014/main" id="{47075DDF-8266-4DA2-BC78-D429284671BC}"/>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43">
            <a:extLst>
              <a:ext uri="{FF2B5EF4-FFF2-40B4-BE49-F238E27FC236}">
                <a16:creationId xmlns:a16="http://schemas.microsoft.com/office/drawing/2014/main" id="{D71ABE97-6910-1789-1137-32F3A2D5815A}"/>
              </a:ext>
            </a:extLst>
          </p:cNvPr>
          <p:cNvSpPr/>
          <p:nvPr/>
        </p:nvSpPr>
        <p:spPr>
          <a:xfrm flipH="1">
            <a:off x="5672103"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44">
            <a:extLst>
              <a:ext uri="{FF2B5EF4-FFF2-40B4-BE49-F238E27FC236}">
                <a16:creationId xmlns:a16="http://schemas.microsoft.com/office/drawing/2014/main" id="{08C4D217-3E10-6E2A-CE6E-F83D801A0075}"/>
              </a:ext>
            </a:extLst>
          </p:cNvPr>
          <p:cNvSpPr/>
          <p:nvPr/>
        </p:nvSpPr>
        <p:spPr>
          <a:xfrm flipH="1">
            <a:off x="3016132" y="3743390"/>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ight Arrow 45">
            <a:extLst>
              <a:ext uri="{FF2B5EF4-FFF2-40B4-BE49-F238E27FC236}">
                <a16:creationId xmlns:a16="http://schemas.microsoft.com/office/drawing/2014/main" id="{0F1726FA-6574-A543-187A-29343E5813C3}"/>
              </a:ext>
            </a:extLst>
          </p:cNvPr>
          <p:cNvSpPr/>
          <p:nvPr/>
        </p:nvSpPr>
        <p:spPr>
          <a:xfrm rot="16200000" flipH="1">
            <a:off x="9790902" y="2857496"/>
            <a:ext cx="440183"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object 34">
            <a:extLst>
              <a:ext uri="{FF2B5EF4-FFF2-40B4-BE49-F238E27FC236}">
                <a16:creationId xmlns:a16="http://schemas.microsoft.com/office/drawing/2014/main" id="{81F5A073-0B57-1047-F35C-D23F068DB433}"/>
              </a:ext>
            </a:extLst>
          </p:cNvPr>
          <p:cNvGrpSpPr/>
          <p:nvPr/>
        </p:nvGrpSpPr>
        <p:grpSpPr>
          <a:xfrm>
            <a:off x="9058981" y="3352127"/>
            <a:ext cx="1851659" cy="1143000"/>
            <a:chOff x="7139940" y="2807207"/>
            <a:chExt cx="1851659" cy="1143000"/>
          </a:xfrm>
          <a:solidFill>
            <a:srgbClr val="0B49CB"/>
          </a:solidFill>
        </p:grpSpPr>
        <p:sp>
          <p:nvSpPr>
            <p:cNvPr id="60" name="object 37">
              <a:extLst>
                <a:ext uri="{FF2B5EF4-FFF2-40B4-BE49-F238E27FC236}">
                  <a16:creationId xmlns:a16="http://schemas.microsoft.com/office/drawing/2014/main" id="{58BDD241-F80B-131F-C68A-1C90C1EB9E53}"/>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61" name="object 38">
              <a:extLst>
                <a:ext uri="{FF2B5EF4-FFF2-40B4-BE49-F238E27FC236}">
                  <a16:creationId xmlns:a16="http://schemas.microsoft.com/office/drawing/2014/main" id="{5BDE519D-D173-508B-F7BC-4F56D1ABE051}"/>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62" name="object 39">
              <a:extLst>
                <a:ext uri="{FF2B5EF4-FFF2-40B4-BE49-F238E27FC236}">
                  <a16:creationId xmlns:a16="http://schemas.microsoft.com/office/drawing/2014/main" id="{02051518-6A46-9D0E-ACDD-FAF2DFCEBED6}"/>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63" name="Right Arrow 51">
            <a:extLst>
              <a:ext uri="{FF2B5EF4-FFF2-40B4-BE49-F238E27FC236}">
                <a16:creationId xmlns:a16="http://schemas.microsoft.com/office/drawing/2014/main" id="{84DCE894-8FC1-6418-AD4B-AB1AFE121151}"/>
              </a:ext>
            </a:extLst>
          </p:cNvPr>
          <p:cNvSpPr/>
          <p:nvPr/>
        </p:nvSpPr>
        <p:spPr>
          <a:xfrm flipH="1">
            <a:off x="8334280" y="3685516"/>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bject 40">
            <a:extLst>
              <a:ext uri="{FF2B5EF4-FFF2-40B4-BE49-F238E27FC236}">
                <a16:creationId xmlns:a16="http://schemas.microsoft.com/office/drawing/2014/main" id="{9374E03A-3C88-A758-ECCF-87A470EF93B3}"/>
              </a:ext>
            </a:extLst>
          </p:cNvPr>
          <p:cNvSpPr txBox="1"/>
          <p:nvPr/>
        </p:nvSpPr>
        <p:spPr>
          <a:xfrm>
            <a:off x="9222194" y="3444156"/>
            <a:ext cx="1492885" cy="972702"/>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Use </a:t>
            </a:r>
            <a:r>
              <a:rPr lang="en-US" sz="1500" spc="-5" dirty="0" err="1">
                <a:solidFill>
                  <a:srgbClr val="FFFFFF"/>
                </a:solidFill>
                <a:latin typeface="Carlito"/>
                <a:cs typeface="Carlito"/>
              </a:rPr>
              <a:t>GridSearchCV</a:t>
            </a:r>
            <a:endParaRPr lang="en-US" sz="1500" spc="-5" dirty="0">
              <a:solidFill>
                <a:srgbClr val="FFFFFF"/>
              </a:solidFill>
              <a:latin typeface="Carlito"/>
              <a:cs typeface="Carlito"/>
            </a:endParaRPr>
          </a:p>
          <a:p>
            <a:pPr marL="332740" marR="5080" indent="-320040" algn="ctr">
              <a:lnSpc>
                <a:spcPts val="1639"/>
              </a:lnSpc>
              <a:spcBef>
                <a:spcPts val="285"/>
              </a:spcBef>
            </a:pPr>
            <a:r>
              <a:rPr lang="en-US" sz="1500" spc="-5" dirty="0">
                <a:solidFill>
                  <a:srgbClr val="FFFFFF"/>
                </a:solidFill>
                <a:latin typeface="Carlito"/>
                <a:cs typeface="Carlito"/>
              </a:rPr>
              <a:t>on </a:t>
            </a:r>
            <a:r>
              <a:rPr lang="en-US" sz="1500" spc="-5" dirty="0" err="1">
                <a:solidFill>
                  <a:srgbClr val="FFFFFF"/>
                </a:solidFill>
                <a:latin typeface="Carlito"/>
                <a:cs typeface="Carlito"/>
              </a:rPr>
              <a:t>LogReg</a:t>
            </a:r>
            <a:r>
              <a:rPr lang="en-US" sz="1500" spc="-5" dirty="0">
                <a:solidFill>
                  <a:srgbClr val="FFFFFF"/>
                </a:solidFill>
                <a:latin typeface="Carlito"/>
                <a:cs typeface="Carlito"/>
              </a:rPr>
              <a:t>, SVM, </a:t>
            </a:r>
          </a:p>
          <a:p>
            <a:pPr marL="332740" marR="5080" indent="-320040" algn="ctr">
              <a:lnSpc>
                <a:spcPts val="1639"/>
              </a:lnSpc>
              <a:spcBef>
                <a:spcPts val="285"/>
              </a:spcBef>
            </a:pPr>
            <a:r>
              <a:rPr lang="en-US" sz="1500" spc="-5" dirty="0">
                <a:solidFill>
                  <a:srgbClr val="FFFFFF"/>
                </a:solidFill>
                <a:latin typeface="Carlito"/>
                <a:cs typeface="Carlito"/>
              </a:rPr>
              <a:t>Decision Tree, </a:t>
            </a:r>
          </a:p>
          <a:p>
            <a:pPr marL="332740" marR="5080" indent="-320040" algn="ctr">
              <a:lnSpc>
                <a:spcPts val="1639"/>
              </a:lnSpc>
              <a:spcBef>
                <a:spcPts val="285"/>
              </a:spcBef>
            </a:pPr>
            <a:r>
              <a:rPr lang="en-US" sz="1500" spc="-5" dirty="0">
                <a:solidFill>
                  <a:srgbClr val="FFFFFF"/>
                </a:solidFill>
                <a:latin typeface="Carlito"/>
                <a:cs typeface="Carlito"/>
              </a:rPr>
              <a:t>and KNN models</a:t>
            </a:r>
            <a:endParaRPr sz="1500" dirty="0">
              <a:latin typeface="Carlito"/>
              <a:cs typeface="Carlito"/>
            </a:endParaRP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E2B32CD-D181-A89D-50EB-93CD4D6F55FB}"/>
              </a:ext>
            </a:extLst>
          </p:cNvPr>
          <p:cNvSpPr txBox="1">
            <a:spLocks/>
          </p:cNvSpPr>
          <p:nvPr/>
        </p:nvSpPr>
        <p:spPr>
          <a:xfrm>
            <a:off x="770008"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err="1">
                <a:solidFill>
                  <a:schemeClr val="accent3">
                    <a:lumMod val="25000"/>
                  </a:schemeClr>
                </a:solidFill>
                <a:latin typeface="Abadi" panose="020B0604020104020204" pitchFamily="34" charset="0"/>
              </a:rPr>
              <a:t>LogReg</a:t>
            </a:r>
            <a:endParaRPr lang="en-US" sz="1400" dirty="0">
              <a:solidFill>
                <a:schemeClr val="accent3">
                  <a:lumMod val="25000"/>
                </a:schemeClr>
              </a:solidFill>
              <a:latin typeface="Abadi" panose="020B0604020104020204" pitchFamily="34" charset="0"/>
            </a:endParaRP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3" name="Slide Number Placeholder 3">
            <a:extLst>
              <a:ext uri="{FF2B5EF4-FFF2-40B4-BE49-F238E27FC236}">
                <a16:creationId xmlns:a16="http://schemas.microsoft.com/office/drawing/2014/main" id="{8AD87073-8BB9-7650-6DBB-CE01E9587DE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15</a:t>
            </a:fld>
            <a:endParaRPr lang="en-US"/>
          </a:p>
        </p:txBody>
      </p:sp>
      <p:sp>
        <p:nvSpPr>
          <p:cNvPr id="5" name="Title 1">
            <a:extLst>
              <a:ext uri="{FF2B5EF4-FFF2-40B4-BE49-F238E27FC236}">
                <a16:creationId xmlns:a16="http://schemas.microsoft.com/office/drawing/2014/main" id="{BD93C2BB-97A9-9FAB-0AC8-451E603875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1D3A4EF1-CEA5-E04D-A97C-965F97102BAB}"/>
              </a:ext>
            </a:extLst>
          </p:cNvPr>
          <p:cNvPicPr>
            <a:picLocks noChangeAspect="1"/>
          </p:cNvPicPr>
          <p:nvPr/>
        </p:nvPicPr>
        <p:blipFill>
          <a:blip r:embed="rId4"/>
          <a:stretch>
            <a:fillRect/>
          </a:stretch>
        </p:blipFill>
        <p:spPr>
          <a:xfrm>
            <a:off x="770011" y="1727521"/>
            <a:ext cx="2203354" cy="1701479"/>
          </a:xfrm>
          <a:prstGeom prst="rect">
            <a:avLst/>
          </a:prstGeom>
        </p:spPr>
      </p:pic>
      <p:pic>
        <p:nvPicPr>
          <p:cNvPr id="9" name="Picture 8">
            <a:extLst>
              <a:ext uri="{FF2B5EF4-FFF2-40B4-BE49-F238E27FC236}">
                <a16:creationId xmlns:a16="http://schemas.microsoft.com/office/drawing/2014/main" id="{98606D2F-D20B-AE00-C2EB-A6720795E5AC}"/>
              </a:ext>
            </a:extLst>
          </p:cNvPr>
          <p:cNvPicPr>
            <a:picLocks noChangeAspect="1"/>
          </p:cNvPicPr>
          <p:nvPr/>
        </p:nvPicPr>
        <p:blipFill>
          <a:blip r:embed="rId4"/>
          <a:stretch>
            <a:fillRect/>
          </a:stretch>
        </p:blipFill>
        <p:spPr>
          <a:xfrm>
            <a:off x="3603356" y="1727521"/>
            <a:ext cx="2203356" cy="1701480"/>
          </a:xfrm>
          <a:prstGeom prst="rect">
            <a:avLst/>
          </a:prstGeom>
        </p:spPr>
      </p:pic>
      <p:sp>
        <p:nvSpPr>
          <p:cNvPr id="10" name="Content Placeholder 2">
            <a:extLst>
              <a:ext uri="{FF2B5EF4-FFF2-40B4-BE49-F238E27FC236}">
                <a16:creationId xmlns:a16="http://schemas.microsoft.com/office/drawing/2014/main" id="{13D04A1E-2A11-E27E-F698-A6B149945F5B}"/>
              </a:ext>
            </a:extLst>
          </p:cNvPr>
          <p:cNvSpPr txBox="1">
            <a:spLocks/>
          </p:cNvSpPr>
          <p:nvPr/>
        </p:nvSpPr>
        <p:spPr>
          <a:xfrm>
            <a:off x="3603356"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SVM</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pic>
        <p:nvPicPr>
          <p:cNvPr id="11" name="Picture 10">
            <a:extLst>
              <a:ext uri="{FF2B5EF4-FFF2-40B4-BE49-F238E27FC236}">
                <a16:creationId xmlns:a16="http://schemas.microsoft.com/office/drawing/2014/main" id="{F97897E6-1206-0040-5E2C-4033CF26DB0D}"/>
              </a:ext>
            </a:extLst>
          </p:cNvPr>
          <p:cNvPicPr>
            <a:picLocks noChangeAspect="1"/>
          </p:cNvPicPr>
          <p:nvPr/>
        </p:nvPicPr>
        <p:blipFill>
          <a:blip r:embed="rId4"/>
          <a:stretch>
            <a:fillRect/>
          </a:stretch>
        </p:blipFill>
        <p:spPr>
          <a:xfrm>
            <a:off x="6436703" y="1727520"/>
            <a:ext cx="2203356" cy="1701480"/>
          </a:xfrm>
          <a:prstGeom prst="rect">
            <a:avLst/>
          </a:prstGeom>
        </p:spPr>
      </p:pic>
      <p:pic>
        <p:nvPicPr>
          <p:cNvPr id="12" name="Picture 11">
            <a:extLst>
              <a:ext uri="{FF2B5EF4-FFF2-40B4-BE49-F238E27FC236}">
                <a16:creationId xmlns:a16="http://schemas.microsoft.com/office/drawing/2014/main" id="{F226B566-AF9C-B30B-8EB8-3BD53A29B53A}"/>
              </a:ext>
            </a:extLst>
          </p:cNvPr>
          <p:cNvPicPr>
            <a:picLocks noChangeAspect="1"/>
          </p:cNvPicPr>
          <p:nvPr/>
        </p:nvPicPr>
        <p:blipFill>
          <a:blip r:embed="rId4"/>
          <a:stretch>
            <a:fillRect/>
          </a:stretch>
        </p:blipFill>
        <p:spPr>
          <a:xfrm>
            <a:off x="9270049" y="1727520"/>
            <a:ext cx="2203356" cy="1701480"/>
          </a:xfrm>
          <a:prstGeom prst="rect">
            <a:avLst/>
          </a:prstGeom>
        </p:spPr>
      </p:pic>
      <p:sp>
        <p:nvSpPr>
          <p:cNvPr id="13" name="Content Placeholder 2">
            <a:extLst>
              <a:ext uri="{FF2B5EF4-FFF2-40B4-BE49-F238E27FC236}">
                <a16:creationId xmlns:a16="http://schemas.microsoft.com/office/drawing/2014/main" id="{E19E1DA7-7C52-F8E0-C7B5-27ED55E96DFA}"/>
              </a:ext>
            </a:extLst>
          </p:cNvPr>
          <p:cNvSpPr txBox="1">
            <a:spLocks/>
          </p:cNvSpPr>
          <p:nvPr/>
        </p:nvSpPr>
        <p:spPr>
          <a:xfrm>
            <a:off x="6534201"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Decision Tree</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
        <p:nvSpPr>
          <p:cNvPr id="14" name="Content Placeholder 2">
            <a:extLst>
              <a:ext uri="{FF2B5EF4-FFF2-40B4-BE49-F238E27FC236}">
                <a16:creationId xmlns:a16="http://schemas.microsoft.com/office/drawing/2014/main" id="{2726A1B5-DEFA-6667-963A-E5AF35FB684E}"/>
              </a:ext>
            </a:extLst>
          </p:cNvPr>
          <p:cNvSpPr txBox="1">
            <a:spLocks/>
          </p:cNvSpPr>
          <p:nvPr/>
        </p:nvSpPr>
        <p:spPr>
          <a:xfrm>
            <a:off x="9367549" y="3579186"/>
            <a:ext cx="2203357" cy="9792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KNN</a:t>
            </a:r>
          </a:p>
          <a:p>
            <a:pPr marL="0" indent="0" algn="ctr">
              <a:lnSpc>
                <a:spcPct val="100000"/>
              </a:lnSpc>
              <a:spcBef>
                <a:spcPts val="1400"/>
              </a:spcBef>
              <a:buNone/>
            </a:pPr>
            <a:r>
              <a:rPr lang="en-US" sz="1400" dirty="0">
                <a:solidFill>
                  <a:schemeClr val="accent3">
                    <a:lumMod val="25000"/>
                  </a:schemeClr>
                </a:solidFill>
                <a:latin typeface="Abadi" panose="020B0604020104020204" pitchFamily="34" charset="0"/>
              </a:rPr>
              <a:t>Accuracy: 83.33%</a:t>
            </a:r>
          </a:p>
          <a:p>
            <a:pPr marL="457200" lvl="1" indent="0" algn="ctr">
              <a:buNone/>
            </a:pPr>
            <a:endParaRPr lang="en-US" sz="1100" dirty="0"/>
          </a:p>
          <a:p>
            <a:pPr marL="457200" lvl="1" indent="0" algn="ctr">
              <a:buNone/>
            </a:pPr>
            <a:endParaRPr lang="en-US" sz="1100" dirty="0"/>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78FFAD4E-6C17-180F-9929-B84889CD5416}"/>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17</a:t>
            </a:fld>
            <a:endParaRPr lang="en-US"/>
          </a:p>
        </p:txBody>
      </p:sp>
      <p:sp>
        <p:nvSpPr>
          <p:cNvPr id="6" name="Content Placeholder 2">
            <a:extLst>
              <a:ext uri="{FF2B5EF4-FFF2-40B4-BE49-F238E27FC236}">
                <a16:creationId xmlns:a16="http://schemas.microsoft.com/office/drawing/2014/main" id="{638CC5EC-10BA-13C2-BF01-9F268A7A4CDB}"/>
              </a:ext>
            </a:extLst>
          </p:cNvPr>
          <p:cNvSpPr txBox="1">
            <a:spLocks/>
          </p:cNvSpPr>
          <p:nvPr/>
        </p:nvSpPr>
        <p:spPr>
          <a:xfrm>
            <a:off x="864972" y="4074289"/>
            <a:ext cx="10686561" cy="1551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95"/>
              </a:spcBef>
              <a:buFont typeface="Arial" panose="020B0604020202020204" pitchFamily="34" charset="0"/>
              <a:buNone/>
            </a:pPr>
            <a:r>
              <a:rPr lang="en-US" sz="2200" spc="-20">
                <a:latin typeface=""/>
                <a:cs typeface="Carlito"/>
              </a:rPr>
              <a:t>Blue indicates successful </a:t>
            </a:r>
            <a:r>
              <a:rPr lang="en-US" sz="2200" spc="-10">
                <a:latin typeface=""/>
                <a:cs typeface="Carlito"/>
              </a:rPr>
              <a:t>launch and orange </a:t>
            </a:r>
            <a:r>
              <a:rPr lang="en-US" sz="2200" spc="-20">
                <a:latin typeface=""/>
                <a:cs typeface="Carlito"/>
              </a:rPr>
              <a:t>indicates unsuccessful</a:t>
            </a:r>
            <a:r>
              <a:rPr lang="en-US" sz="2200" spc="180">
                <a:latin typeface=""/>
                <a:cs typeface="Carlito"/>
              </a:rPr>
              <a:t> </a:t>
            </a:r>
            <a:r>
              <a:rPr lang="en-US" sz="2200" spc="-10">
                <a:latin typeface=""/>
                <a:cs typeface="Carlito"/>
              </a:rPr>
              <a:t>launch. </a:t>
            </a:r>
            <a:r>
              <a:rPr lang="en-US" sz="2200" spc="-20">
                <a:solidFill>
                  <a:schemeClr val="tx1">
                    <a:lumMod val="85000"/>
                    <a:lumOff val="15000"/>
                  </a:schemeClr>
                </a:solidFill>
                <a:latin typeface=""/>
                <a:cs typeface="Carlito"/>
              </a:rPr>
              <a:t>Graphic </a:t>
            </a:r>
            <a:r>
              <a:rPr lang="en-US" sz="2200" spc="-10">
                <a:solidFill>
                  <a:schemeClr val="tx1">
                    <a:lumMod val="85000"/>
                    <a:lumOff val="15000"/>
                  </a:schemeClr>
                </a:solidFill>
                <a:latin typeface=""/>
                <a:cs typeface="Carlito"/>
              </a:rPr>
              <a:t>suggests </a:t>
            </a:r>
            <a:r>
              <a:rPr lang="en-US" sz="2200" spc="-5">
                <a:solidFill>
                  <a:schemeClr val="tx1">
                    <a:lumMod val="85000"/>
                    <a:lumOff val="15000"/>
                  </a:schemeClr>
                </a:solidFill>
                <a:latin typeface=""/>
                <a:cs typeface="Carlito"/>
              </a:rPr>
              <a:t>an </a:t>
            </a:r>
            <a:r>
              <a:rPr lang="en-US" sz="2200" spc="-20">
                <a:solidFill>
                  <a:schemeClr val="tx1">
                    <a:lumMod val="85000"/>
                    <a:lumOff val="15000"/>
                  </a:schemeClr>
                </a:solidFill>
                <a:latin typeface=""/>
                <a:cs typeface="Carlito"/>
              </a:rPr>
              <a:t>increase </a:t>
            </a:r>
            <a:r>
              <a:rPr lang="en-US" sz="2200">
                <a:solidFill>
                  <a:schemeClr val="tx1">
                    <a:lumMod val="85000"/>
                    <a:lumOff val="15000"/>
                  </a:schemeClr>
                </a:solidFill>
                <a:latin typeface=""/>
                <a:cs typeface="Carlito"/>
              </a:rPr>
              <a:t>in </a:t>
            </a:r>
            <a:r>
              <a:rPr lang="en-US" sz="2200" spc="-15">
                <a:solidFill>
                  <a:schemeClr val="tx1">
                    <a:lumMod val="85000"/>
                    <a:lumOff val="15000"/>
                  </a:schemeClr>
                </a:solidFill>
                <a:latin typeface=""/>
                <a:cs typeface="Carlito"/>
              </a:rPr>
              <a:t>success </a:t>
            </a:r>
            <a:r>
              <a:rPr lang="en-US" sz="2200" spc="-40">
                <a:solidFill>
                  <a:schemeClr val="tx1">
                    <a:lumMod val="85000"/>
                    <a:lumOff val="15000"/>
                  </a:schemeClr>
                </a:solidFill>
                <a:latin typeface=""/>
                <a:cs typeface="Carlito"/>
              </a:rPr>
              <a:t>rate </a:t>
            </a:r>
            <a:r>
              <a:rPr lang="en-US" sz="2200" spc="-20">
                <a:solidFill>
                  <a:schemeClr val="tx1">
                    <a:lumMod val="85000"/>
                    <a:lumOff val="15000"/>
                  </a:schemeClr>
                </a:solidFill>
                <a:latin typeface=""/>
                <a:cs typeface="Carlito"/>
              </a:rPr>
              <a:t>over </a:t>
            </a:r>
            <a:r>
              <a:rPr lang="en-US" sz="2200" spc="-5">
                <a:solidFill>
                  <a:schemeClr val="tx1">
                    <a:lumMod val="85000"/>
                    <a:lumOff val="15000"/>
                  </a:schemeClr>
                </a:solidFill>
                <a:latin typeface=""/>
                <a:cs typeface="Carlito"/>
              </a:rPr>
              <a:t>time </a:t>
            </a:r>
            <a:r>
              <a:rPr lang="en-US" sz="2200" spc="-20">
                <a:solidFill>
                  <a:schemeClr val="tx1">
                    <a:lumMod val="85000"/>
                    <a:lumOff val="15000"/>
                  </a:schemeClr>
                </a:solidFill>
                <a:latin typeface=""/>
                <a:cs typeface="Carlito"/>
              </a:rPr>
              <a:t>(indicated </a:t>
            </a:r>
            <a:r>
              <a:rPr lang="en-US" sz="2200">
                <a:solidFill>
                  <a:schemeClr val="tx1">
                    <a:lumMod val="85000"/>
                    <a:lumOff val="15000"/>
                  </a:schemeClr>
                </a:solidFill>
                <a:latin typeface=""/>
                <a:cs typeface="Carlito"/>
              </a:rPr>
              <a:t>in </a:t>
            </a:r>
            <a:r>
              <a:rPr lang="en-US" sz="2200" spc="-10">
                <a:solidFill>
                  <a:schemeClr val="tx1">
                    <a:lumMod val="85000"/>
                    <a:lumOff val="15000"/>
                  </a:schemeClr>
                </a:solidFill>
                <a:latin typeface=""/>
                <a:cs typeface="Carlito"/>
              </a:rPr>
              <a:t>Flight </a:t>
            </a:r>
            <a:r>
              <a:rPr lang="en-US" sz="2200" spc="-5">
                <a:solidFill>
                  <a:schemeClr val="tx1">
                    <a:lumMod val="85000"/>
                    <a:lumOff val="15000"/>
                  </a:schemeClr>
                </a:solidFill>
                <a:latin typeface=""/>
                <a:cs typeface="Carlito"/>
              </a:rPr>
              <a:t>Number). </a:t>
            </a:r>
            <a:r>
              <a:rPr lang="en-US" sz="2200" spc="-25">
                <a:solidFill>
                  <a:schemeClr val="tx1">
                    <a:lumMod val="85000"/>
                    <a:lumOff val="15000"/>
                  </a:schemeClr>
                </a:solidFill>
                <a:latin typeface=""/>
                <a:cs typeface="Carlito"/>
              </a:rPr>
              <a:t>Likely </a:t>
            </a:r>
            <a:r>
              <a:rPr lang="en-US" sz="2200" spc="-5">
                <a:solidFill>
                  <a:schemeClr val="tx1">
                    <a:lumMod val="85000"/>
                    <a:lumOff val="15000"/>
                  </a:schemeClr>
                </a:solidFill>
                <a:latin typeface=""/>
                <a:cs typeface="Carlito"/>
              </a:rPr>
              <a:t>a big </a:t>
            </a:r>
            <a:r>
              <a:rPr lang="en-US" sz="2200" spc="-25">
                <a:solidFill>
                  <a:schemeClr val="tx1">
                    <a:lumMod val="85000"/>
                    <a:lumOff val="15000"/>
                  </a:schemeClr>
                </a:solidFill>
                <a:latin typeface=""/>
                <a:cs typeface="Carlito"/>
              </a:rPr>
              <a:t>breakthrough </a:t>
            </a:r>
            <a:r>
              <a:rPr lang="en-US" sz="2200" spc="-20">
                <a:solidFill>
                  <a:schemeClr val="tx1">
                    <a:lumMod val="85000"/>
                    <a:lumOff val="15000"/>
                  </a:schemeClr>
                </a:solidFill>
                <a:latin typeface=""/>
                <a:cs typeface="Carlito"/>
              </a:rPr>
              <a:t>around </a:t>
            </a:r>
            <a:r>
              <a:rPr lang="en-US" sz="2200" spc="-10">
                <a:solidFill>
                  <a:schemeClr val="tx1">
                    <a:lumMod val="85000"/>
                    <a:lumOff val="15000"/>
                  </a:schemeClr>
                </a:solidFill>
                <a:latin typeface=""/>
                <a:cs typeface="Carlito"/>
              </a:rPr>
              <a:t>flight </a:t>
            </a:r>
            <a:r>
              <a:rPr lang="en-US" sz="2200" spc="-15">
                <a:solidFill>
                  <a:schemeClr val="tx1">
                    <a:lumMod val="85000"/>
                    <a:lumOff val="15000"/>
                  </a:schemeClr>
                </a:solidFill>
                <a:latin typeface=""/>
                <a:cs typeface="Carlito"/>
              </a:rPr>
              <a:t>20 </a:t>
            </a:r>
            <a:r>
              <a:rPr lang="en-US" sz="2200" spc="-5">
                <a:solidFill>
                  <a:schemeClr val="tx1">
                    <a:lumMod val="85000"/>
                    <a:lumOff val="15000"/>
                  </a:schemeClr>
                </a:solidFill>
                <a:latin typeface=""/>
                <a:cs typeface="Carlito"/>
              </a:rPr>
              <a:t>which </a:t>
            </a:r>
            <a:r>
              <a:rPr lang="en-US" sz="2200" spc="-15">
                <a:solidFill>
                  <a:schemeClr val="tx1">
                    <a:lumMod val="85000"/>
                    <a:lumOff val="15000"/>
                  </a:schemeClr>
                </a:solidFill>
                <a:latin typeface=""/>
                <a:cs typeface="Carlito"/>
              </a:rPr>
              <a:t>significantly </a:t>
            </a:r>
            <a:r>
              <a:rPr lang="en-US" sz="2200" spc="-20">
                <a:solidFill>
                  <a:schemeClr val="tx1">
                    <a:lumMod val="85000"/>
                    <a:lumOff val="15000"/>
                  </a:schemeClr>
                </a:solidFill>
                <a:latin typeface=""/>
                <a:cs typeface="Carlito"/>
              </a:rPr>
              <a:t>increased </a:t>
            </a:r>
            <a:r>
              <a:rPr lang="en-US" sz="2200" spc="-15">
                <a:solidFill>
                  <a:schemeClr val="tx1">
                    <a:lumMod val="85000"/>
                    <a:lumOff val="15000"/>
                  </a:schemeClr>
                </a:solidFill>
                <a:latin typeface=""/>
                <a:cs typeface="Carlito"/>
              </a:rPr>
              <a:t>success </a:t>
            </a:r>
            <a:r>
              <a:rPr lang="en-US" sz="2200" spc="-25">
                <a:solidFill>
                  <a:schemeClr val="tx1">
                    <a:lumMod val="85000"/>
                    <a:lumOff val="15000"/>
                  </a:schemeClr>
                </a:solidFill>
                <a:latin typeface=""/>
                <a:cs typeface="Carlito"/>
              </a:rPr>
              <a:t>rate.</a:t>
            </a:r>
          </a:p>
          <a:p>
            <a:pPr marL="0" indent="0" algn="ctr">
              <a:lnSpc>
                <a:spcPct val="100000"/>
              </a:lnSpc>
              <a:spcBef>
                <a:spcPts val="95"/>
              </a:spcBef>
              <a:buFont typeface="Arial" panose="020B0604020202020204" pitchFamily="34" charset="0"/>
              <a:buNone/>
            </a:pPr>
            <a:r>
              <a:rPr lang="en-US" sz="2200" spc="-20">
                <a:solidFill>
                  <a:schemeClr val="tx1">
                    <a:lumMod val="85000"/>
                    <a:lumOff val="15000"/>
                  </a:schemeClr>
                </a:solidFill>
                <a:latin typeface=""/>
                <a:cs typeface="Carlito"/>
              </a:rPr>
              <a:t>CCAFS appears </a:t>
            </a:r>
            <a:r>
              <a:rPr lang="en-US" sz="2200" spc="-15">
                <a:solidFill>
                  <a:schemeClr val="tx1">
                    <a:lumMod val="85000"/>
                    <a:lumOff val="15000"/>
                  </a:schemeClr>
                </a:solidFill>
                <a:latin typeface=""/>
                <a:cs typeface="Carlito"/>
              </a:rPr>
              <a:t>to </a:t>
            </a:r>
            <a:r>
              <a:rPr lang="en-US" sz="2200" spc="-5">
                <a:solidFill>
                  <a:schemeClr val="tx1">
                    <a:lumMod val="85000"/>
                    <a:lumOff val="15000"/>
                  </a:schemeClr>
                </a:solidFill>
                <a:latin typeface=""/>
                <a:cs typeface="Carlito"/>
              </a:rPr>
              <a:t>be the main </a:t>
            </a:r>
            <a:r>
              <a:rPr lang="en-US" sz="2200" spc="-10">
                <a:solidFill>
                  <a:schemeClr val="tx1">
                    <a:lumMod val="85000"/>
                    <a:lumOff val="15000"/>
                  </a:schemeClr>
                </a:solidFill>
                <a:latin typeface=""/>
                <a:cs typeface="Carlito"/>
              </a:rPr>
              <a:t>launch </a:t>
            </a:r>
            <a:r>
              <a:rPr lang="en-US" sz="2200" spc="-15">
                <a:solidFill>
                  <a:schemeClr val="tx1">
                    <a:lumMod val="85000"/>
                    <a:lumOff val="15000"/>
                  </a:schemeClr>
                </a:solidFill>
                <a:latin typeface=""/>
                <a:cs typeface="Carlito"/>
              </a:rPr>
              <a:t>site </a:t>
            </a:r>
            <a:r>
              <a:rPr lang="en-US" sz="2200" spc="-5">
                <a:solidFill>
                  <a:schemeClr val="tx1">
                    <a:lumMod val="85000"/>
                    <a:lumOff val="15000"/>
                  </a:schemeClr>
                </a:solidFill>
                <a:latin typeface=""/>
                <a:cs typeface="Carlito"/>
              </a:rPr>
              <a:t>as it has the </a:t>
            </a:r>
            <a:r>
              <a:rPr lang="en-US" sz="2200" spc="-20">
                <a:solidFill>
                  <a:schemeClr val="tx1">
                    <a:lumMod val="85000"/>
                    <a:lumOff val="15000"/>
                  </a:schemeClr>
                </a:solidFill>
                <a:latin typeface=""/>
                <a:cs typeface="Carlito"/>
              </a:rPr>
              <a:t>most</a:t>
            </a:r>
            <a:r>
              <a:rPr lang="en-US" sz="2200" spc="-90">
                <a:solidFill>
                  <a:schemeClr val="tx1">
                    <a:lumMod val="85000"/>
                    <a:lumOff val="15000"/>
                  </a:schemeClr>
                </a:solidFill>
                <a:latin typeface=""/>
                <a:cs typeface="Carlito"/>
              </a:rPr>
              <a:t> </a:t>
            </a:r>
            <a:r>
              <a:rPr lang="en-US" sz="2200" spc="-20">
                <a:solidFill>
                  <a:schemeClr val="tx1">
                    <a:lumMod val="85000"/>
                    <a:lumOff val="15000"/>
                  </a:schemeClr>
                </a:solidFill>
                <a:latin typeface=""/>
                <a:cs typeface="Carlito"/>
              </a:rPr>
              <a:t>volume.</a:t>
            </a:r>
            <a:endParaRPr lang="en-US" sz="220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sp>
        <p:nvSpPr>
          <p:cNvPr id="7" name="Title 1">
            <a:extLst>
              <a:ext uri="{FF2B5EF4-FFF2-40B4-BE49-F238E27FC236}">
                <a16:creationId xmlns:a16="http://schemas.microsoft.com/office/drawing/2014/main" id="{C6447109-98BD-9731-934F-A0363DA379B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8" name="Picture 7">
            <a:extLst>
              <a:ext uri="{FF2B5EF4-FFF2-40B4-BE49-F238E27FC236}">
                <a16:creationId xmlns:a16="http://schemas.microsoft.com/office/drawing/2014/main" id="{C260C20D-53F1-B2CF-920A-005DDFC4C8FD}"/>
              </a:ext>
            </a:extLst>
          </p:cNvPr>
          <p:cNvPicPr>
            <a:picLocks noChangeAspect="1"/>
          </p:cNvPicPr>
          <p:nvPr/>
        </p:nvPicPr>
        <p:blipFill>
          <a:blip r:embed="rId3"/>
          <a:stretch>
            <a:fillRect/>
          </a:stretch>
        </p:blipFill>
        <p:spPr>
          <a:xfrm>
            <a:off x="770011" y="1735282"/>
            <a:ext cx="10557017" cy="20633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1D625539-E2A9-6B92-0FD9-E39E613F990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18</a:t>
            </a:fld>
            <a:endParaRPr lang="en-US"/>
          </a:p>
        </p:txBody>
      </p:sp>
      <p:sp>
        <p:nvSpPr>
          <p:cNvPr id="6" name="Title 1">
            <a:extLst>
              <a:ext uri="{FF2B5EF4-FFF2-40B4-BE49-F238E27FC236}">
                <a16:creationId xmlns:a16="http://schemas.microsoft.com/office/drawing/2014/main" id="{0BEA5DBD-15E0-4666-9769-046B5B628C8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7" name="Content Placeholder 2">
            <a:extLst>
              <a:ext uri="{FF2B5EF4-FFF2-40B4-BE49-F238E27FC236}">
                <a16:creationId xmlns:a16="http://schemas.microsoft.com/office/drawing/2014/main" id="{2716EE17-E039-0C1A-A87E-312F641EE0C9}"/>
              </a:ext>
            </a:extLst>
          </p:cNvPr>
          <p:cNvSpPr txBox="1">
            <a:spLocks/>
          </p:cNvSpPr>
          <p:nvPr/>
        </p:nvSpPr>
        <p:spPr>
          <a:xfrm>
            <a:off x="864972" y="4074289"/>
            <a:ext cx="10686561" cy="155100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21400"/>
              </a:lnSpc>
              <a:spcBef>
                <a:spcPts val="100"/>
              </a:spcBef>
              <a:buNone/>
            </a:pPr>
            <a:r>
              <a:rPr lang="en-US" sz="2200" spc="-20" dirty="0">
                <a:solidFill>
                  <a:schemeClr val="tx1">
                    <a:lumMod val="85000"/>
                    <a:lumOff val="15000"/>
                  </a:schemeClr>
                </a:solidFill>
                <a:latin typeface=""/>
                <a:cs typeface="Carlito"/>
              </a:rPr>
              <a:t>Blue indicates successful </a:t>
            </a:r>
            <a:r>
              <a:rPr lang="en-US" sz="2200" spc="-10" dirty="0">
                <a:solidFill>
                  <a:schemeClr val="tx1">
                    <a:lumMod val="85000"/>
                    <a:lumOff val="15000"/>
                  </a:schemeClr>
                </a:solidFill>
                <a:latin typeface=""/>
                <a:cs typeface="Carlito"/>
              </a:rPr>
              <a:t>launch and orange </a:t>
            </a:r>
            <a:r>
              <a:rPr lang="en-US" sz="2200" spc="-20" dirty="0">
                <a:solidFill>
                  <a:schemeClr val="tx1">
                    <a:lumMod val="85000"/>
                    <a:lumOff val="15000"/>
                  </a:schemeClr>
                </a:solidFill>
                <a:latin typeface=""/>
                <a:cs typeface="Carlito"/>
              </a:rPr>
              <a:t>indicates unsuccessful</a:t>
            </a:r>
            <a:r>
              <a:rPr lang="en-US" sz="2200" spc="180" dirty="0">
                <a:solidFill>
                  <a:schemeClr val="tx1">
                    <a:lumMod val="85000"/>
                    <a:lumOff val="15000"/>
                  </a:schemeClr>
                </a:solidFill>
                <a:latin typeface=""/>
                <a:cs typeface="Carlito"/>
              </a:rPr>
              <a:t> </a:t>
            </a:r>
            <a:r>
              <a:rPr lang="en-US" sz="2200" spc="-10" dirty="0">
                <a:solidFill>
                  <a:schemeClr val="tx1">
                    <a:lumMod val="85000"/>
                    <a:lumOff val="15000"/>
                  </a:schemeClr>
                </a:solidFill>
                <a:latin typeface=""/>
                <a:cs typeface="Carlito"/>
              </a:rPr>
              <a:t>launch. </a:t>
            </a:r>
            <a:r>
              <a:rPr lang="en-US" sz="2200" spc="-25" dirty="0">
                <a:solidFill>
                  <a:schemeClr val="tx1">
                    <a:lumMod val="85000"/>
                    <a:lumOff val="15000"/>
                  </a:schemeClr>
                </a:solidFill>
                <a:latin typeface=""/>
                <a:cs typeface="Carlito"/>
              </a:rPr>
              <a:t>Payload </a:t>
            </a:r>
            <a:r>
              <a:rPr lang="en-US" sz="2200" spc="-5" dirty="0">
                <a:solidFill>
                  <a:schemeClr val="tx1">
                    <a:lumMod val="85000"/>
                    <a:lumOff val="15000"/>
                  </a:schemeClr>
                </a:solidFill>
                <a:latin typeface=""/>
                <a:cs typeface="Carlito"/>
              </a:rPr>
              <a:t>mass </a:t>
            </a:r>
            <a:r>
              <a:rPr lang="en-US" sz="2200" spc="-20" dirty="0">
                <a:solidFill>
                  <a:schemeClr val="tx1">
                    <a:lumMod val="85000"/>
                    <a:lumOff val="15000"/>
                  </a:schemeClr>
                </a:solidFill>
                <a:latin typeface=""/>
                <a:cs typeface="Carlito"/>
              </a:rPr>
              <a:t>appears </a:t>
            </a:r>
            <a:r>
              <a:rPr lang="en-US" sz="2200" spc="-15"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fall mostly between </a:t>
            </a:r>
            <a:r>
              <a:rPr lang="en-US" sz="2200" spc="-10" dirty="0">
                <a:solidFill>
                  <a:schemeClr val="tx1">
                    <a:lumMod val="85000"/>
                    <a:lumOff val="15000"/>
                  </a:schemeClr>
                </a:solidFill>
                <a:latin typeface=""/>
                <a:cs typeface="Carlito"/>
              </a:rPr>
              <a:t>0-6000 </a:t>
            </a:r>
            <a:r>
              <a:rPr lang="en-US" sz="2200" spc="-5" dirty="0">
                <a:solidFill>
                  <a:schemeClr val="tx1">
                    <a:lumMod val="85000"/>
                    <a:lumOff val="15000"/>
                  </a:schemeClr>
                </a:solidFill>
                <a:latin typeface=""/>
                <a:cs typeface="Carlito"/>
              </a:rPr>
              <a:t>kg.  </a:t>
            </a:r>
            <a:r>
              <a:rPr lang="en-US" sz="2200" spc="-25" dirty="0">
                <a:solidFill>
                  <a:schemeClr val="tx1">
                    <a:lumMod val="85000"/>
                    <a:lumOff val="15000"/>
                  </a:schemeClr>
                </a:solidFill>
                <a:latin typeface=""/>
                <a:cs typeface="Carlito"/>
              </a:rPr>
              <a:t>Different </a:t>
            </a:r>
            <a:r>
              <a:rPr lang="en-US" sz="2200" spc="-5" dirty="0">
                <a:solidFill>
                  <a:schemeClr val="tx1">
                    <a:lumMod val="85000"/>
                    <a:lumOff val="15000"/>
                  </a:schemeClr>
                </a:solidFill>
                <a:latin typeface=""/>
                <a:cs typeface="Carlito"/>
              </a:rPr>
              <a:t>launch </a:t>
            </a:r>
            <a:r>
              <a:rPr lang="en-US" sz="2200" spc="-10" dirty="0">
                <a:solidFill>
                  <a:schemeClr val="tx1">
                    <a:lumMod val="85000"/>
                    <a:lumOff val="15000"/>
                  </a:schemeClr>
                </a:solidFill>
                <a:latin typeface=""/>
                <a:cs typeface="Carlito"/>
              </a:rPr>
              <a:t>sites </a:t>
            </a:r>
            <a:r>
              <a:rPr lang="en-US" sz="2200" spc="-5" dirty="0">
                <a:solidFill>
                  <a:schemeClr val="tx1">
                    <a:lumMod val="85000"/>
                    <a:lumOff val="15000"/>
                  </a:schemeClr>
                </a:solidFill>
                <a:latin typeface=""/>
                <a:cs typeface="Carlito"/>
              </a:rPr>
              <a:t>also </a:t>
            </a:r>
            <a:r>
              <a:rPr lang="en-US" sz="2200" spc="-15" dirty="0">
                <a:solidFill>
                  <a:schemeClr val="tx1">
                    <a:lumMod val="85000"/>
                    <a:lumOff val="15000"/>
                  </a:schemeClr>
                </a:solidFill>
                <a:latin typeface=""/>
                <a:cs typeface="Carlito"/>
              </a:rPr>
              <a:t>seem to use </a:t>
            </a:r>
            <a:r>
              <a:rPr lang="en-US" sz="2200" spc="-25" dirty="0">
                <a:solidFill>
                  <a:schemeClr val="tx1">
                    <a:lumMod val="85000"/>
                    <a:lumOff val="15000"/>
                  </a:schemeClr>
                </a:solidFill>
                <a:latin typeface=""/>
                <a:cs typeface="Carlito"/>
              </a:rPr>
              <a:t>different </a:t>
            </a:r>
            <a:r>
              <a:rPr lang="en-US" sz="2200" spc="-20" dirty="0">
                <a:solidFill>
                  <a:schemeClr val="tx1">
                    <a:lumMod val="85000"/>
                    <a:lumOff val="15000"/>
                  </a:schemeClr>
                </a:solidFill>
                <a:latin typeface=""/>
                <a:cs typeface="Carlito"/>
              </a:rPr>
              <a:t>payload</a:t>
            </a:r>
            <a:r>
              <a:rPr lang="en-US" sz="2200" spc="-1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mass.</a:t>
            </a:r>
            <a:endParaRPr lang="en-US" sz="22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8" name="Picture 7">
            <a:extLst>
              <a:ext uri="{FF2B5EF4-FFF2-40B4-BE49-F238E27FC236}">
                <a16:creationId xmlns:a16="http://schemas.microsoft.com/office/drawing/2014/main" id="{64975FB0-517D-85FC-130C-6385060E40BE}"/>
              </a:ext>
            </a:extLst>
          </p:cNvPr>
          <p:cNvPicPr>
            <a:picLocks noChangeAspect="1"/>
          </p:cNvPicPr>
          <p:nvPr/>
        </p:nvPicPr>
        <p:blipFill>
          <a:blip r:embed="rId3"/>
          <a:stretch>
            <a:fillRect/>
          </a:stretch>
        </p:blipFill>
        <p:spPr>
          <a:xfrm>
            <a:off x="864972" y="1736203"/>
            <a:ext cx="10637918" cy="207920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BADF13F0-B627-67C1-D595-C994D0D3407D}"/>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19</a:t>
            </a:fld>
            <a:endParaRPr lang="en-US"/>
          </a:p>
        </p:txBody>
      </p:sp>
      <p:sp>
        <p:nvSpPr>
          <p:cNvPr id="6" name="Content Placeholder 2">
            <a:extLst>
              <a:ext uri="{FF2B5EF4-FFF2-40B4-BE49-F238E27FC236}">
                <a16:creationId xmlns:a16="http://schemas.microsoft.com/office/drawing/2014/main" id="{760C2A72-31D4-2A5D-099B-999B6FCA62D4}"/>
              </a:ext>
            </a:extLst>
          </p:cNvPr>
          <p:cNvSpPr txBox="1">
            <a:spLocks/>
          </p:cNvSpPr>
          <p:nvPr/>
        </p:nvSpPr>
        <p:spPr>
          <a:xfrm>
            <a:off x="677413" y="1722262"/>
            <a:ext cx="3454749" cy="41714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5080" indent="0">
              <a:lnSpc>
                <a:spcPct val="120800"/>
              </a:lnSpc>
              <a:spcBef>
                <a:spcPts val="100"/>
              </a:spcBef>
              <a:buFont typeface="Arial" panose="020B0604020202020204" pitchFamily="34" charset="0"/>
              <a:buNone/>
            </a:pPr>
            <a:r>
              <a:rPr lang="en-US" sz="1800" spc="-15">
                <a:solidFill>
                  <a:schemeClr val="tx1">
                    <a:lumMod val="85000"/>
                    <a:lumOff val="15000"/>
                  </a:schemeClr>
                </a:solidFill>
                <a:latin typeface=""/>
                <a:cs typeface="Carlito"/>
              </a:rPr>
              <a:t>ES-L1 </a:t>
            </a:r>
            <a:r>
              <a:rPr lang="en-US" sz="1800" spc="-20">
                <a:solidFill>
                  <a:schemeClr val="tx1">
                    <a:lumMod val="85000"/>
                    <a:lumOff val="15000"/>
                  </a:schemeClr>
                </a:solidFill>
                <a:latin typeface=""/>
                <a:cs typeface="Carlito"/>
              </a:rPr>
              <a:t>(1), </a:t>
            </a:r>
            <a:r>
              <a:rPr lang="en-US" sz="1800" spc="-25">
                <a:solidFill>
                  <a:schemeClr val="tx1">
                    <a:lumMod val="85000"/>
                    <a:lumOff val="15000"/>
                  </a:schemeClr>
                </a:solidFill>
                <a:latin typeface=""/>
                <a:cs typeface="Carlito"/>
              </a:rPr>
              <a:t>GEO </a:t>
            </a:r>
            <a:r>
              <a:rPr lang="en-US" sz="1800" spc="-20">
                <a:solidFill>
                  <a:schemeClr val="tx1">
                    <a:lumMod val="85000"/>
                    <a:lumOff val="15000"/>
                  </a:schemeClr>
                </a:solidFill>
                <a:latin typeface=""/>
                <a:cs typeface="Carlito"/>
              </a:rPr>
              <a:t>(1), HEO </a:t>
            </a:r>
            <a:r>
              <a:rPr lang="en-US" sz="1800" spc="-15">
                <a:solidFill>
                  <a:schemeClr val="tx1">
                    <a:lumMod val="85000"/>
                    <a:lumOff val="15000"/>
                  </a:schemeClr>
                </a:solidFill>
                <a:latin typeface=""/>
                <a:cs typeface="Carlito"/>
              </a:rPr>
              <a:t>(1) </a:t>
            </a:r>
            <a:r>
              <a:rPr lang="en-US" sz="1800" spc="-25">
                <a:solidFill>
                  <a:schemeClr val="tx1">
                    <a:lumMod val="85000"/>
                    <a:lumOff val="15000"/>
                  </a:schemeClr>
                </a:solidFill>
                <a:latin typeface=""/>
                <a:cs typeface="Carlito"/>
              </a:rPr>
              <a:t>have </a:t>
            </a:r>
            <a:r>
              <a:rPr lang="en-US" sz="1800" spc="-20">
                <a:solidFill>
                  <a:schemeClr val="tx1">
                    <a:lumMod val="85000"/>
                    <a:lumOff val="15000"/>
                  </a:schemeClr>
                </a:solidFill>
                <a:latin typeface=""/>
                <a:cs typeface="Carlito"/>
              </a:rPr>
              <a:t>100% </a:t>
            </a:r>
            <a:r>
              <a:rPr lang="en-US" sz="1800" spc="-15">
                <a:solidFill>
                  <a:schemeClr val="tx1">
                    <a:lumMod val="85000"/>
                    <a:lumOff val="15000"/>
                  </a:schemeClr>
                </a:solidFill>
                <a:latin typeface=""/>
                <a:cs typeface="Carlito"/>
              </a:rPr>
              <a:t>success </a:t>
            </a:r>
            <a:r>
              <a:rPr lang="en-US" sz="1800" spc="-40">
                <a:solidFill>
                  <a:schemeClr val="tx1">
                    <a:lumMod val="85000"/>
                    <a:lumOff val="15000"/>
                  </a:schemeClr>
                </a:solidFill>
                <a:latin typeface=""/>
                <a:cs typeface="Carlito"/>
              </a:rPr>
              <a:t>rate </a:t>
            </a:r>
            <a:r>
              <a:rPr lang="en-US" sz="1800" spc="-15">
                <a:solidFill>
                  <a:schemeClr val="tx1">
                    <a:lumMod val="85000"/>
                    <a:lumOff val="15000"/>
                  </a:schemeClr>
                </a:solidFill>
                <a:latin typeface=""/>
                <a:cs typeface="Carlito"/>
              </a:rPr>
              <a:t>(sample </a:t>
            </a:r>
            <a:r>
              <a:rPr lang="en-US" sz="1800" spc="-20">
                <a:solidFill>
                  <a:schemeClr val="tx1">
                    <a:lumMod val="85000"/>
                    <a:lumOff val="15000"/>
                  </a:schemeClr>
                </a:solidFill>
                <a:latin typeface=""/>
                <a:cs typeface="Carlito"/>
              </a:rPr>
              <a:t>sizes </a:t>
            </a:r>
            <a:r>
              <a:rPr lang="en-US" sz="1800" spc="-5">
                <a:solidFill>
                  <a:schemeClr val="tx1">
                    <a:lumMod val="85000"/>
                    <a:lumOff val="15000"/>
                  </a:schemeClr>
                </a:solidFill>
                <a:latin typeface=""/>
                <a:cs typeface="Carlito"/>
              </a:rPr>
              <a:t>in </a:t>
            </a:r>
            <a:r>
              <a:rPr lang="en-US" sz="1800" spc="-20">
                <a:solidFill>
                  <a:schemeClr val="tx1">
                    <a:lumMod val="85000"/>
                    <a:lumOff val="15000"/>
                  </a:schemeClr>
                </a:solidFill>
                <a:latin typeface=""/>
                <a:cs typeface="Carlito"/>
              </a:rPr>
              <a:t>parenthesis)  </a:t>
            </a:r>
            <a:r>
              <a:rPr lang="en-US" sz="1800" spc="-10">
                <a:solidFill>
                  <a:schemeClr val="tx1">
                    <a:lumMod val="85000"/>
                    <a:lumOff val="15000"/>
                  </a:schemeClr>
                </a:solidFill>
                <a:latin typeface=""/>
                <a:cs typeface="Carlito"/>
              </a:rPr>
              <a:t>SSO </a:t>
            </a:r>
            <a:r>
              <a:rPr lang="en-US" sz="1800" spc="-15">
                <a:solidFill>
                  <a:schemeClr val="tx1">
                    <a:lumMod val="85000"/>
                    <a:lumOff val="15000"/>
                  </a:schemeClr>
                </a:solidFill>
                <a:latin typeface=""/>
                <a:cs typeface="Carlito"/>
              </a:rPr>
              <a:t>(5) </a:t>
            </a:r>
            <a:r>
              <a:rPr lang="en-US" sz="1800" spc="-5">
                <a:solidFill>
                  <a:schemeClr val="tx1">
                    <a:lumMod val="85000"/>
                    <a:lumOff val="15000"/>
                  </a:schemeClr>
                </a:solidFill>
                <a:latin typeface=""/>
                <a:cs typeface="Carlito"/>
              </a:rPr>
              <a:t>has </a:t>
            </a:r>
            <a:r>
              <a:rPr lang="en-US" sz="1800" spc="-20">
                <a:solidFill>
                  <a:schemeClr val="tx1">
                    <a:lumMod val="85000"/>
                    <a:lumOff val="15000"/>
                  </a:schemeClr>
                </a:solidFill>
                <a:latin typeface=""/>
                <a:cs typeface="Carlito"/>
              </a:rPr>
              <a:t>100% </a:t>
            </a:r>
            <a:r>
              <a:rPr lang="en-US" sz="1800" spc="-10">
                <a:solidFill>
                  <a:schemeClr val="tx1">
                    <a:lumMod val="85000"/>
                    <a:lumOff val="15000"/>
                  </a:schemeClr>
                </a:solidFill>
                <a:latin typeface=""/>
                <a:cs typeface="Carlito"/>
              </a:rPr>
              <a:t>success</a:t>
            </a:r>
            <a:r>
              <a:rPr lang="en-US" sz="1800" spc="45">
                <a:solidFill>
                  <a:schemeClr val="tx1">
                    <a:lumMod val="85000"/>
                    <a:lumOff val="15000"/>
                  </a:schemeClr>
                </a:solidFill>
                <a:latin typeface=""/>
                <a:cs typeface="Carlito"/>
              </a:rPr>
              <a:t> </a:t>
            </a:r>
            <a:r>
              <a:rPr lang="en-US" sz="1800" spc="-40">
                <a:solidFill>
                  <a:schemeClr val="tx1">
                    <a:lumMod val="85000"/>
                    <a:lumOff val="15000"/>
                  </a:schemeClr>
                </a:solidFill>
                <a:latin typeface=""/>
                <a:cs typeface="Carlito"/>
              </a:rPr>
              <a:t>rate</a:t>
            </a:r>
            <a:endParaRPr lang="en-US" sz="1800">
              <a:solidFill>
                <a:schemeClr val="tx1">
                  <a:lumMod val="85000"/>
                  <a:lumOff val="15000"/>
                </a:schemeClr>
              </a:solidFill>
              <a:latin typeface=""/>
              <a:cs typeface="Carlito"/>
            </a:endParaRPr>
          </a:p>
          <a:p>
            <a:pPr marL="0" indent="0">
              <a:lnSpc>
                <a:spcPct val="100000"/>
              </a:lnSpc>
              <a:spcBef>
                <a:spcPts val="250"/>
              </a:spcBef>
              <a:buFont typeface="Arial" panose="020B0604020202020204" pitchFamily="34" charset="0"/>
              <a:buNone/>
            </a:pPr>
            <a:r>
              <a:rPr lang="en-US" sz="1800" spc="-25">
                <a:solidFill>
                  <a:schemeClr val="tx1">
                    <a:lumMod val="85000"/>
                    <a:lumOff val="15000"/>
                  </a:schemeClr>
                </a:solidFill>
                <a:latin typeface=""/>
                <a:cs typeface="Carlito"/>
              </a:rPr>
              <a:t>VLEO </a:t>
            </a:r>
            <a:r>
              <a:rPr lang="en-US" sz="1800" spc="-20">
                <a:solidFill>
                  <a:schemeClr val="tx1">
                    <a:lumMod val="85000"/>
                    <a:lumOff val="15000"/>
                  </a:schemeClr>
                </a:solidFill>
                <a:latin typeface=""/>
                <a:cs typeface="Carlito"/>
              </a:rPr>
              <a:t>(14) </a:t>
            </a:r>
            <a:r>
              <a:rPr lang="en-US" sz="1800" spc="-5">
                <a:solidFill>
                  <a:schemeClr val="tx1">
                    <a:lumMod val="85000"/>
                    <a:lumOff val="15000"/>
                  </a:schemeClr>
                </a:solidFill>
                <a:latin typeface=""/>
                <a:cs typeface="Carlito"/>
              </a:rPr>
              <a:t>has </a:t>
            </a:r>
            <a:r>
              <a:rPr lang="en-US" sz="1800" spc="-20">
                <a:solidFill>
                  <a:schemeClr val="tx1">
                    <a:lumMod val="85000"/>
                    <a:lumOff val="15000"/>
                  </a:schemeClr>
                </a:solidFill>
                <a:latin typeface=""/>
                <a:cs typeface="Carlito"/>
              </a:rPr>
              <a:t>decent </a:t>
            </a:r>
            <a:r>
              <a:rPr lang="en-US" sz="1800" spc="-15">
                <a:solidFill>
                  <a:schemeClr val="tx1">
                    <a:lumMod val="85000"/>
                    <a:lumOff val="15000"/>
                  </a:schemeClr>
                </a:solidFill>
                <a:latin typeface=""/>
                <a:cs typeface="Carlito"/>
              </a:rPr>
              <a:t>success </a:t>
            </a:r>
            <a:r>
              <a:rPr lang="en-US" sz="1800" spc="-40">
                <a:solidFill>
                  <a:schemeClr val="tx1">
                    <a:lumMod val="85000"/>
                    <a:lumOff val="15000"/>
                  </a:schemeClr>
                </a:solidFill>
                <a:latin typeface=""/>
                <a:cs typeface="Carlito"/>
              </a:rPr>
              <a:t>rate </a:t>
            </a:r>
            <a:r>
              <a:rPr lang="en-US" sz="1800" spc="-5">
                <a:solidFill>
                  <a:schemeClr val="tx1">
                    <a:lumMod val="85000"/>
                    <a:lumOff val="15000"/>
                  </a:schemeClr>
                </a:solidFill>
                <a:latin typeface=""/>
                <a:cs typeface="Carlito"/>
              </a:rPr>
              <a:t>and</a:t>
            </a:r>
            <a:r>
              <a:rPr lang="en-US" sz="1800" spc="150">
                <a:solidFill>
                  <a:schemeClr val="tx1">
                    <a:lumMod val="85000"/>
                    <a:lumOff val="15000"/>
                  </a:schemeClr>
                </a:solidFill>
                <a:latin typeface=""/>
                <a:cs typeface="Carlito"/>
              </a:rPr>
              <a:t> </a:t>
            </a:r>
            <a:r>
              <a:rPr lang="en-US" sz="1800" spc="-25">
                <a:solidFill>
                  <a:schemeClr val="tx1">
                    <a:lumMod val="85000"/>
                    <a:lumOff val="15000"/>
                  </a:schemeClr>
                </a:solidFill>
                <a:latin typeface=""/>
                <a:cs typeface="Carlito"/>
              </a:rPr>
              <a:t>attempts</a:t>
            </a:r>
            <a:endParaRPr lang="en-US" sz="1800">
              <a:solidFill>
                <a:schemeClr val="tx1">
                  <a:lumMod val="85000"/>
                  <a:lumOff val="15000"/>
                </a:schemeClr>
              </a:solidFill>
              <a:latin typeface=""/>
              <a:cs typeface="Carlito"/>
            </a:endParaRPr>
          </a:p>
          <a:p>
            <a:pPr marL="0" indent="0">
              <a:lnSpc>
                <a:spcPct val="100000"/>
              </a:lnSpc>
              <a:spcBef>
                <a:spcPts val="395"/>
              </a:spcBef>
              <a:buFont typeface="Arial" panose="020B0604020202020204" pitchFamily="34" charset="0"/>
              <a:buNone/>
            </a:pPr>
            <a:r>
              <a:rPr lang="en-US" sz="1800" spc="-5">
                <a:solidFill>
                  <a:schemeClr val="tx1">
                    <a:lumMod val="85000"/>
                    <a:lumOff val="15000"/>
                  </a:schemeClr>
                </a:solidFill>
                <a:latin typeface=""/>
                <a:cs typeface="Carlito"/>
              </a:rPr>
              <a:t>SO </a:t>
            </a:r>
            <a:r>
              <a:rPr lang="en-US" sz="1800" spc="-15">
                <a:solidFill>
                  <a:schemeClr val="tx1">
                    <a:lumMod val="85000"/>
                    <a:lumOff val="15000"/>
                  </a:schemeClr>
                </a:solidFill>
                <a:latin typeface=""/>
                <a:cs typeface="Carlito"/>
              </a:rPr>
              <a:t>(1) </a:t>
            </a:r>
            <a:r>
              <a:rPr lang="en-US" sz="1800" spc="-5">
                <a:solidFill>
                  <a:schemeClr val="tx1">
                    <a:lumMod val="85000"/>
                    <a:lumOff val="15000"/>
                  </a:schemeClr>
                </a:solidFill>
                <a:latin typeface=""/>
                <a:cs typeface="Carlito"/>
              </a:rPr>
              <a:t>has </a:t>
            </a:r>
            <a:r>
              <a:rPr lang="en-US" sz="1800" spc="-15">
                <a:solidFill>
                  <a:schemeClr val="tx1">
                    <a:lumMod val="85000"/>
                    <a:lumOff val="15000"/>
                  </a:schemeClr>
                </a:solidFill>
                <a:latin typeface=""/>
                <a:cs typeface="Carlito"/>
              </a:rPr>
              <a:t>0% success</a:t>
            </a:r>
            <a:r>
              <a:rPr lang="en-US" sz="1800" spc="85">
                <a:solidFill>
                  <a:schemeClr val="tx1">
                    <a:lumMod val="85000"/>
                    <a:lumOff val="15000"/>
                  </a:schemeClr>
                </a:solidFill>
                <a:latin typeface=""/>
                <a:cs typeface="Carlito"/>
              </a:rPr>
              <a:t> </a:t>
            </a:r>
            <a:r>
              <a:rPr lang="en-US" sz="1800" spc="-40">
                <a:solidFill>
                  <a:schemeClr val="tx1">
                    <a:lumMod val="85000"/>
                    <a:lumOff val="15000"/>
                  </a:schemeClr>
                </a:solidFill>
                <a:latin typeface=""/>
                <a:cs typeface="Carlito"/>
              </a:rPr>
              <a:t>rate</a:t>
            </a:r>
            <a:endParaRPr lang="en-US" sz="1800">
              <a:solidFill>
                <a:schemeClr val="tx1">
                  <a:lumMod val="85000"/>
                  <a:lumOff val="15000"/>
                </a:schemeClr>
              </a:solidFill>
              <a:latin typeface=""/>
              <a:cs typeface="Carlito"/>
            </a:endParaRPr>
          </a:p>
          <a:p>
            <a:pPr marL="0" indent="0">
              <a:lnSpc>
                <a:spcPct val="100000"/>
              </a:lnSpc>
              <a:spcBef>
                <a:spcPts val="565"/>
              </a:spcBef>
              <a:buFont typeface="Arial" panose="020B0604020202020204" pitchFamily="34" charset="0"/>
              <a:buNone/>
            </a:pPr>
            <a:r>
              <a:rPr lang="en-US" sz="1800" spc="-40">
                <a:solidFill>
                  <a:schemeClr val="tx1">
                    <a:lumMod val="85000"/>
                    <a:lumOff val="15000"/>
                  </a:schemeClr>
                </a:solidFill>
                <a:latin typeface=""/>
                <a:cs typeface="Carlito"/>
              </a:rPr>
              <a:t>GTO </a:t>
            </a:r>
            <a:r>
              <a:rPr lang="en-US" sz="1800" spc="-20">
                <a:solidFill>
                  <a:schemeClr val="tx1">
                    <a:lumMod val="85000"/>
                    <a:lumOff val="15000"/>
                  </a:schemeClr>
                </a:solidFill>
                <a:latin typeface=""/>
                <a:cs typeface="Carlito"/>
              </a:rPr>
              <a:t>(27) </a:t>
            </a:r>
            <a:r>
              <a:rPr lang="en-US" sz="1800" spc="-5">
                <a:solidFill>
                  <a:schemeClr val="tx1">
                    <a:lumMod val="85000"/>
                    <a:lumOff val="15000"/>
                  </a:schemeClr>
                </a:solidFill>
                <a:latin typeface=""/>
                <a:cs typeface="Carlito"/>
              </a:rPr>
              <a:t>has the </a:t>
            </a:r>
            <a:r>
              <a:rPr lang="en-US" sz="1800" spc="-20">
                <a:solidFill>
                  <a:schemeClr val="tx1">
                    <a:lumMod val="85000"/>
                    <a:lumOff val="15000"/>
                  </a:schemeClr>
                </a:solidFill>
                <a:latin typeface=""/>
                <a:cs typeface="Carlito"/>
              </a:rPr>
              <a:t>around 50% </a:t>
            </a:r>
            <a:r>
              <a:rPr lang="en-US" sz="1800" spc="-15">
                <a:solidFill>
                  <a:schemeClr val="tx1">
                    <a:lumMod val="85000"/>
                    <a:lumOff val="15000"/>
                  </a:schemeClr>
                </a:solidFill>
                <a:latin typeface=""/>
                <a:cs typeface="Carlito"/>
              </a:rPr>
              <a:t>success </a:t>
            </a:r>
            <a:r>
              <a:rPr lang="en-US" sz="1800" spc="-40">
                <a:solidFill>
                  <a:schemeClr val="tx1">
                    <a:lumMod val="85000"/>
                    <a:lumOff val="15000"/>
                  </a:schemeClr>
                </a:solidFill>
                <a:latin typeface=""/>
                <a:cs typeface="Carlito"/>
              </a:rPr>
              <a:t>rate </a:t>
            </a:r>
            <a:r>
              <a:rPr lang="en-US" sz="1800" spc="-15">
                <a:solidFill>
                  <a:schemeClr val="tx1">
                    <a:lumMod val="85000"/>
                    <a:lumOff val="15000"/>
                  </a:schemeClr>
                </a:solidFill>
                <a:latin typeface=""/>
                <a:cs typeface="Carlito"/>
              </a:rPr>
              <a:t>but </a:t>
            </a:r>
            <a:r>
              <a:rPr lang="en-US" sz="1800" spc="-20">
                <a:solidFill>
                  <a:schemeClr val="tx1">
                    <a:lumMod val="85000"/>
                    <a:lumOff val="15000"/>
                  </a:schemeClr>
                </a:solidFill>
                <a:latin typeface=""/>
                <a:cs typeface="Carlito"/>
              </a:rPr>
              <a:t>largest</a:t>
            </a:r>
            <a:r>
              <a:rPr lang="en-US" sz="1800" spc="225">
                <a:solidFill>
                  <a:schemeClr val="tx1">
                    <a:lumMod val="85000"/>
                    <a:lumOff val="15000"/>
                  </a:schemeClr>
                </a:solidFill>
                <a:latin typeface=""/>
                <a:cs typeface="Carlito"/>
              </a:rPr>
              <a:t> </a:t>
            </a:r>
            <a:r>
              <a:rPr lang="en-US" sz="1800" spc="-5">
                <a:solidFill>
                  <a:schemeClr val="tx1">
                    <a:lumMod val="85000"/>
                    <a:lumOff val="15000"/>
                  </a:schemeClr>
                </a:solidFill>
                <a:latin typeface=""/>
                <a:cs typeface="Carlito"/>
              </a:rPr>
              <a:t>sample</a:t>
            </a:r>
            <a:endParaRPr lang="en-US" sz="1800" dirty="0">
              <a:solidFill>
                <a:schemeClr val="tx1">
                  <a:lumMod val="85000"/>
                  <a:lumOff val="15000"/>
                </a:schemeClr>
              </a:solidFill>
              <a:latin typeface=""/>
              <a:cs typeface="Carlito"/>
            </a:endParaRPr>
          </a:p>
        </p:txBody>
      </p:sp>
      <p:sp>
        <p:nvSpPr>
          <p:cNvPr id="7" name="Title 1">
            <a:extLst>
              <a:ext uri="{FF2B5EF4-FFF2-40B4-BE49-F238E27FC236}">
                <a16:creationId xmlns:a16="http://schemas.microsoft.com/office/drawing/2014/main" id="{3345D225-C4F6-C802-9202-C325774AFBD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Picture 7">
            <a:extLst>
              <a:ext uri="{FF2B5EF4-FFF2-40B4-BE49-F238E27FC236}">
                <a16:creationId xmlns:a16="http://schemas.microsoft.com/office/drawing/2014/main" id="{DE0C86C8-509C-E847-F662-64821AB54296}"/>
              </a:ext>
            </a:extLst>
          </p:cNvPr>
          <p:cNvPicPr>
            <a:picLocks noChangeAspect="1"/>
          </p:cNvPicPr>
          <p:nvPr/>
        </p:nvPicPr>
        <p:blipFill>
          <a:blip r:embed="rId3"/>
          <a:stretch>
            <a:fillRect/>
          </a:stretch>
        </p:blipFill>
        <p:spPr>
          <a:xfrm>
            <a:off x="4656883" y="1722262"/>
            <a:ext cx="4684344" cy="3668747"/>
          </a:xfrm>
          <a:prstGeom prst="rect">
            <a:avLst/>
          </a:prstGeom>
        </p:spPr>
      </p:pic>
      <p:sp>
        <p:nvSpPr>
          <p:cNvPr id="9" name="object 8">
            <a:extLst>
              <a:ext uri="{FF2B5EF4-FFF2-40B4-BE49-F238E27FC236}">
                <a16:creationId xmlns:a16="http://schemas.microsoft.com/office/drawing/2014/main" id="{71429DC4-81B7-1DCA-4300-E09FF929DA0C}"/>
              </a:ext>
            </a:extLst>
          </p:cNvPr>
          <p:cNvSpPr txBox="1"/>
          <p:nvPr/>
        </p:nvSpPr>
        <p:spPr>
          <a:xfrm>
            <a:off x="9505742" y="1722262"/>
            <a:ext cx="2312009" cy="997709"/>
          </a:xfrm>
          <a:prstGeom prst="rect">
            <a:avLst/>
          </a:prstGeom>
        </p:spPr>
        <p:txBody>
          <a:bodyPr vert="horz" wrap="square" lIns="0" tIns="12700" rIns="0" bIns="0" rtlCol="0">
            <a:spAutoFit/>
          </a:bodyPr>
          <a:lstStyle/>
          <a:p>
            <a:pPr marL="12700" marR="5080">
              <a:lnSpc>
                <a:spcPct val="100000"/>
              </a:lnSpc>
              <a:spcBef>
                <a:spcPts val="100"/>
              </a:spcBef>
            </a:pPr>
            <a:r>
              <a:rPr sz="1600" spc="-5" dirty="0">
                <a:latin typeface=""/>
                <a:cs typeface="Carlito"/>
              </a:rPr>
              <a:t>Success </a:t>
            </a:r>
            <a:r>
              <a:rPr sz="1600" spc="-25" dirty="0">
                <a:latin typeface=""/>
                <a:cs typeface="Carlito"/>
              </a:rPr>
              <a:t>Rate </a:t>
            </a:r>
            <a:r>
              <a:rPr sz="1600" spc="-20" dirty="0">
                <a:latin typeface=""/>
                <a:cs typeface="Carlito"/>
              </a:rPr>
              <a:t>Scale</a:t>
            </a:r>
            <a:r>
              <a:rPr sz="1600" spc="-65" dirty="0">
                <a:latin typeface=""/>
                <a:cs typeface="Carlito"/>
              </a:rPr>
              <a:t> </a:t>
            </a:r>
            <a:r>
              <a:rPr sz="1600" spc="-5" dirty="0">
                <a:latin typeface=""/>
                <a:cs typeface="Carlito"/>
              </a:rPr>
              <a:t>with  </a:t>
            </a:r>
            <a:r>
              <a:rPr sz="1600" dirty="0">
                <a:latin typeface=""/>
                <a:cs typeface="Carlito"/>
              </a:rPr>
              <a:t>0 as</a:t>
            </a:r>
            <a:r>
              <a:rPr sz="1600" spc="-70" dirty="0">
                <a:latin typeface=""/>
                <a:cs typeface="Carlito"/>
              </a:rPr>
              <a:t> </a:t>
            </a:r>
            <a:r>
              <a:rPr sz="1600" spc="-5" dirty="0">
                <a:latin typeface=""/>
                <a:cs typeface="Carlito"/>
              </a:rPr>
              <a:t>0%</a:t>
            </a:r>
            <a:endParaRPr sz="1600" dirty="0">
              <a:latin typeface=""/>
              <a:cs typeface="Carlito"/>
            </a:endParaRPr>
          </a:p>
          <a:p>
            <a:pPr marL="12700" marR="1182370">
              <a:lnSpc>
                <a:spcPct val="100000"/>
              </a:lnSpc>
            </a:pPr>
            <a:r>
              <a:rPr sz="1600" dirty="0">
                <a:latin typeface=""/>
                <a:cs typeface="Carlito"/>
              </a:rPr>
              <a:t>0.6 as</a:t>
            </a:r>
            <a:r>
              <a:rPr sz="1600" spc="-195" dirty="0">
                <a:latin typeface=""/>
                <a:cs typeface="Carlito"/>
              </a:rPr>
              <a:t> </a:t>
            </a:r>
            <a:r>
              <a:rPr sz="1600" dirty="0">
                <a:latin typeface=""/>
                <a:cs typeface="Carlito"/>
              </a:rPr>
              <a:t>60%  1 as</a:t>
            </a:r>
            <a:r>
              <a:rPr sz="1600" spc="-125" dirty="0">
                <a:latin typeface=""/>
                <a:cs typeface="Carlito"/>
              </a:rPr>
              <a:t> </a:t>
            </a:r>
            <a:r>
              <a:rPr sz="1600" spc="-5" dirty="0">
                <a:latin typeface=""/>
                <a:cs typeface="Carlito"/>
              </a:rPr>
              <a:t>100%</a:t>
            </a:r>
            <a:endParaRPr sz="1600" dirty="0">
              <a:latin typeface=""/>
              <a:cs typeface="Carlito"/>
            </a:endParaRPr>
          </a:p>
        </p:txBody>
      </p:sp>
      <p:sp>
        <p:nvSpPr>
          <p:cNvPr id="10" name="object 8">
            <a:extLst>
              <a:ext uri="{FF2B5EF4-FFF2-40B4-BE49-F238E27FC236}">
                <a16:creationId xmlns:a16="http://schemas.microsoft.com/office/drawing/2014/main" id="{A183D3D5-B3FF-C8A5-F664-E7437374D686}"/>
              </a:ext>
            </a:extLst>
          </p:cNvPr>
          <p:cNvSpPr txBox="1"/>
          <p:nvPr/>
        </p:nvSpPr>
        <p:spPr>
          <a:xfrm>
            <a:off x="6831991" y="5486007"/>
            <a:ext cx="517934" cy="268584"/>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Orbit</a:t>
            </a:r>
            <a:endParaRPr sz="1600" dirty="0">
              <a:latin typeface=""/>
              <a:cs typeface="Carlito"/>
            </a:endParaRPr>
          </a:p>
        </p:txBody>
      </p:sp>
      <p:sp>
        <p:nvSpPr>
          <p:cNvPr id="11" name="object 8">
            <a:extLst>
              <a:ext uri="{FF2B5EF4-FFF2-40B4-BE49-F238E27FC236}">
                <a16:creationId xmlns:a16="http://schemas.microsoft.com/office/drawing/2014/main" id="{5664B463-BF87-376E-5F85-F53ECAD9EEC5}"/>
              </a:ext>
            </a:extLst>
          </p:cNvPr>
          <p:cNvSpPr txBox="1"/>
          <p:nvPr/>
        </p:nvSpPr>
        <p:spPr>
          <a:xfrm rot="16200000">
            <a:off x="3797692" y="3427112"/>
            <a:ext cx="1305012" cy="259045"/>
          </a:xfrm>
          <a:prstGeom prst="rect">
            <a:avLst/>
          </a:prstGeom>
        </p:spPr>
        <p:txBody>
          <a:bodyPr vert="horz" wrap="square" lIns="0" tIns="12700" rIns="0" bIns="0" rtlCol="0">
            <a:spAutoFit/>
          </a:bodyPr>
          <a:lstStyle/>
          <a:p>
            <a:pPr marL="12700" marR="5080">
              <a:lnSpc>
                <a:spcPct val="100000"/>
              </a:lnSpc>
              <a:spcBef>
                <a:spcPts val="100"/>
              </a:spcBef>
            </a:pPr>
            <a:r>
              <a:rPr lang="en-US" sz="1600" spc="-5" dirty="0">
                <a:latin typeface=""/>
                <a:cs typeface="Carlito"/>
              </a:rPr>
              <a:t>Success Rate</a:t>
            </a:r>
            <a:endParaRPr sz="1600" dirty="0">
              <a:latin typeface=""/>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0D76EAE6-7380-951F-66E8-CBC5487E8058}"/>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20</a:t>
            </a:fld>
            <a:endParaRPr lang="en-US"/>
          </a:p>
        </p:txBody>
      </p:sp>
      <p:sp>
        <p:nvSpPr>
          <p:cNvPr id="6" name="Title 1">
            <a:extLst>
              <a:ext uri="{FF2B5EF4-FFF2-40B4-BE49-F238E27FC236}">
                <a16:creationId xmlns:a16="http://schemas.microsoft.com/office/drawing/2014/main" id="{1A741F2F-FBB8-170D-C128-4C9E17636A4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9F9BCCBF-6CFF-2E0E-D5F5-30FD6E6A346E}"/>
              </a:ext>
            </a:extLst>
          </p:cNvPr>
          <p:cNvSpPr txBox="1">
            <a:spLocks/>
          </p:cNvSpPr>
          <p:nvPr/>
        </p:nvSpPr>
        <p:spPr>
          <a:xfrm>
            <a:off x="864973" y="4051139"/>
            <a:ext cx="10515600" cy="1886674"/>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15" dirty="0">
                <a:solidFill>
                  <a:schemeClr val="tx1">
                    <a:lumMod val="85000"/>
                    <a:lumOff val="15000"/>
                  </a:schemeClr>
                </a:solidFill>
                <a:latin typeface=""/>
                <a:cs typeface="Carlito"/>
              </a:rPr>
              <a:t>Launch Orbit </a:t>
            </a:r>
            <a:r>
              <a:rPr lang="en-US" sz="2400" spc="-25" dirty="0">
                <a:solidFill>
                  <a:schemeClr val="tx1">
                    <a:lumMod val="85000"/>
                    <a:lumOff val="15000"/>
                  </a:schemeClr>
                </a:solidFill>
                <a:latin typeface=""/>
                <a:cs typeface="Carlito"/>
              </a:rPr>
              <a:t>preferences </a:t>
            </a:r>
            <a:r>
              <a:rPr lang="en-US" sz="2400" spc="-5" dirty="0">
                <a:solidFill>
                  <a:schemeClr val="tx1">
                    <a:lumMod val="85000"/>
                    <a:lumOff val="15000"/>
                  </a:schemeClr>
                </a:solidFill>
                <a:latin typeface=""/>
                <a:cs typeface="Carlito"/>
              </a:rPr>
              <a:t>changed </a:t>
            </a:r>
            <a:r>
              <a:rPr lang="en-US" sz="2400" spc="-20" dirty="0">
                <a:solidFill>
                  <a:schemeClr val="tx1">
                    <a:lumMod val="85000"/>
                    <a:lumOff val="15000"/>
                  </a:schemeClr>
                </a:solidFill>
                <a:latin typeface=""/>
                <a:cs typeface="Carlito"/>
              </a:rPr>
              <a:t>over </a:t>
            </a:r>
            <a:r>
              <a:rPr lang="en-US" sz="2400" spc="-10" dirty="0">
                <a:solidFill>
                  <a:schemeClr val="tx1">
                    <a:lumMod val="85000"/>
                    <a:lumOff val="15000"/>
                  </a:schemeClr>
                </a:solidFill>
                <a:latin typeface=""/>
                <a:cs typeface="Carlito"/>
              </a:rPr>
              <a:t>Flight </a:t>
            </a:r>
            <a:r>
              <a:rPr lang="en-US" sz="2400" spc="-50" dirty="0">
                <a:solidFill>
                  <a:schemeClr val="tx1">
                    <a:lumMod val="85000"/>
                    <a:lumOff val="15000"/>
                  </a:schemeClr>
                </a:solidFill>
                <a:latin typeface=""/>
                <a:cs typeface="Carlito"/>
              </a:rPr>
              <a:t>Number. </a:t>
            </a:r>
          </a:p>
          <a:p>
            <a:pPr marR="3951604">
              <a:lnSpc>
                <a:spcPct val="121200"/>
              </a:lnSpc>
              <a:spcBef>
                <a:spcPts val="100"/>
              </a:spcBef>
            </a:pPr>
            <a:r>
              <a:rPr lang="en-US" sz="2400" spc="-15" dirty="0">
                <a:solidFill>
                  <a:schemeClr val="tx1">
                    <a:lumMod val="85000"/>
                    <a:lumOff val="15000"/>
                  </a:schemeClr>
                </a:solidFill>
                <a:latin typeface=""/>
                <a:cs typeface="Carlito"/>
              </a:rPr>
              <a:t>Launch </a:t>
            </a:r>
            <a:r>
              <a:rPr lang="en-US" sz="2400" spc="-25" dirty="0">
                <a:solidFill>
                  <a:schemeClr val="tx1">
                    <a:lumMod val="85000"/>
                    <a:lumOff val="15000"/>
                  </a:schemeClr>
                </a:solidFill>
                <a:latin typeface=""/>
                <a:cs typeface="Carlito"/>
              </a:rPr>
              <a:t>Outcome </a:t>
            </a:r>
            <a:r>
              <a:rPr lang="en-US" sz="2400" spc="-15" dirty="0">
                <a:solidFill>
                  <a:schemeClr val="tx1">
                    <a:lumMod val="85000"/>
                    <a:lumOff val="15000"/>
                  </a:schemeClr>
                </a:solidFill>
                <a:latin typeface=""/>
                <a:cs typeface="Carlito"/>
              </a:rPr>
              <a:t>seems to </a:t>
            </a:r>
            <a:r>
              <a:rPr lang="en-US" sz="2400" spc="-25" dirty="0">
                <a:solidFill>
                  <a:schemeClr val="tx1">
                    <a:lumMod val="85000"/>
                    <a:lumOff val="15000"/>
                  </a:schemeClr>
                </a:solidFill>
                <a:latin typeface=""/>
                <a:cs typeface="Carlito"/>
              </a:rPr>
              <a:t>correlate </a:t>
            </a:r>
            <a:r>
              <a:rPr lang="en-US" sz="2400" spc="-5" dirty="0">
                <a:solidFill>
                  <a:schemeClr val="tx1">
                    <a:lumMod val="85000"/>
                    <a:lumOff val="15000"/>
                  </a:schemeClr>
                </a:solidFill>
                <a:latin typeface=""/>
                <a:cs typeface="Carlito"/>
              </a:rPr>
              <a:t>with this</a:t>
            </a:r>
            <a:r>
              <a:rPr lang="en-US" sz="2400" spc="120" dirty="0">
                <a:solidFill>
                  <a:schemeClr val="tx1">
                    <a:lumMod val="85000"/>
                    <a:lumOff val="15000"/>
                  </a:schemeClr>
                </a:solidFill>
                <a:latin typeface=""/>
                <a:cs typeface="Carlito"/>
              </a:rPr>
              <a:t> </a:t>
            </a:r>
            <a:r>
              <a:rPr lang="en-US" sz="2400" spc="-25" dirty="0">
                <a:solidFill>
                  <a:schemeClr val="tx1">
                    <a:lumMod val="85000"/>
                    <a:lumOff val="15000"/>
                  </a:schemeClr>
                </a:solidFill>
                <a:latin typeface=""/>
                <a:cs typeface="Carlito"/>
              </a:rPr>
              <a:t>preference.</a:t>
            </a:r>
            <a:endParaRPr lang="en-US" sz="2400" dirty="0">
              <a:solidFill>
                <a:schemeClr val="tx1">
                  <a:lumMod val="85000"/>
                  <a:lumOff val="15000"/>
                </a:schemeClr>
              </a:solidFill>
              <a:latin typeface=""/>
              <a:cs typeface="Carlito"/>
            </a:endParaRP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started </a:t>
            </a:r>
            <a:r>
              <a:rPr lang="en-US" sz="2400" spc="-5" dirty="0">
                <a:solidFill>
                  <a:schemeClr val="tx1">
                    <a:lumMod val="85000"/>
                    <a:lumOff val="15000"/>
                  </a:schemeClr>
                </a:solidFill>
                <a:latin typeface=""/>
                <a:cs typeface="Carlito"/>
              </a:rPr>
              <a:t>with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orbits which </a:t>
            </a:r>
            <a:r>
              <a:rPr lang="en-US" sz="2400" spc="-20" dirty="0">
                <a:solidFill>
                  <a:schemeClr val="tx1">
                    <a:lumMod val="85000"/>
                    <a:lumOff val="15000"/>
                  </a:schemeClr>
                </a:solidFill>
                <a:latin typeface=""/>
                <a:cs typeface="Carlito"/>
              </a:rPr>
              <a:t>saw </a:t>
            </a:r>
            <a:r>
              <a:rPr lang="en-US" sz="2400" spc="-25" dirty="0">
                <a:solidFill>
                  <a:schemeClr val="tx1">
                    <a:lumMod val="85000"/>
                    <a:lumOff val="15000"/>
                  </a:schemeClr>
                </a:solidFill>
                <a:latin typeface=""/>
                <a:cs typeface="Carlito"/>
              </a:rPr>
              <a:t>moderate </a:t>
            </a:r>
            <a:r>
              <a:rPr lang="en-US" sz="2400" spc="-15" dirty="0">
                <a:solidFill>
                  <a:schemeClr val="tx1">
                    <a:lumMod val="85000"/>
                    <a:lumOff val="15000"/>
                  </a:schemeClr>
                </a:solidFill>
                <a:latin typeface=""/>
                <a:cs typeface="Carlito"/>
              </a:rPr>
              <a:t>success </a:t>
            </a:r>
            <a:r>
              <a:rPr lang="en-US" sz="2400" spc="-25" dirty="0">
                <a:solidFill>
                  <a:schemeClr val="tx1">
                    <a:lumMod val="85000"/>
                    <a:lumOff val="15000"/>
                  </a:schemeClr>
                </a:solidFill>
                <a:latin typeface=""/>
                <a:cs typeface="Carlito"/>
              </a:rPr>
              <a:t>LEO </a:t>
            </a:r>
            <a:r>
              <a:rPr lang="en-US" sz="2400" spc="-5" dirty="0">
                <a:solidFill>
                  <a:schemeClr val="tx1">
                    <a:lumMod val="85000"/>
                    <a:lumOff val="15000"/>
                  </a:schemeClr>
                </a:solidFill>
                <a:latin typeface=""/>
                <a:cs typeface="Carlito"/>
              </a:rPr>
              <a:t>and </a:t>
            </a:r>
            <a:r>
              <a:rPr lang="en-US" sz="2400" spc="-25" dirty="0">
                <a:solidFill>
                  <a:schemeClr val="tx1">
                    <a:lumMod val="85000"/>
                    <a:lumOff val="15000"/>
                  </a:schemeClr>
                </a:solidFill>
                <a:latin typeface=""/>
                <a:cs typeface="Carlito"/>
              </a:rPr>
              <a:t>returned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VLEO </a:t>
            </a:r>
            <a:r>
              <a:rPr lang="en-US" sz="2400" dirty="0">
                <a:solidFill>
                  <a:schemeClr val="tx1">
                    <a:lumMod val="85000"/>
                    <a:lumOff val="15000"/>
                  </a:schemeClr>
                </a:solidFill>
                <a:latin typeface=""/>
                <a:cs typeface="Carlito"/>
              </a:rPr>
              <a:t>in </a:t>
            </a:r>
            <a:r>
              <a:rPr lang="en-US" sz="2400" spc="-25" dirty="0">
                <a:solidFill>
                  <a:schemeClr val="tx1">
                    <a:lumMod val="85000"/>
                    <a:lumOff val="15000"/>
                  </a:schemeClr>
                </a:solidFill>
                <a:latin typeface=""/>
                <a:cs typeface="Carlito"/>
              </a:rPr>
              <a:t>recent </a:t>
            </a:r>
            <a:r>
              <a:rPr lang="en-US" sz="2400" spc="-5" dirty="0">
                <a:solidFill>
                  <a:schemeClr val="tx1">
                    <a:lumMod val="85000"/>
                    <a:lumOff val="15000"/>
                  </a:schemeClr>
                </a:solidFill>
                <a:latin typeface=""/>
                <a:cs typeface="Carlito"/>
              </a:rPr>
              <a:t>launches </a:t>
            </a:r>
          </a:p>
          <a:p>
            <a:pPr marR="5080">
              <a:lnSpc>
                <a:spcPts val="2330"/>
              </a:lnSpc>
              <a:spcBef>
                <a:spcPts val="135"/>
              </a:spcBef>
            </a:pPr>
            <a:r>
              <a:rPr lang="en-US" sz="2400" spc="-15" dirty="0">
                <a:solidFill>
                  <a:schemeClr val="tx1">
                    <a:lumMod val="85000"/>
                    <a:lumOff val="15000"/>
                  </a:schemeClr>
                </a:solidFill>
                <a:latin typeface=""/>
                <a:cs typeface="Carlito"/>
              </a:rPr>
              <a:t>SpaceX </a:t>
            </a:r>
            <a:r>
              <a:rPr lang="en-US" sz="2400" spc="-20" dirty="0">
                <a:solidFill>
                  <a:schemeClr val="tx1">
                    <a:lumMod val="85000"/>
                    <a:lumOff val="15000"/>
                  </a:schemeClr>
                </a:solidFill>
                <a:latin typeface=""/>
                <a:cs typeface="Carlito"/>
              </a:rPr>
              <a:t>appears </a:t>
            </a:r>
            <a:r>
              <a:rPr lang="en-US" sz="2400" spc="-15" dirty="0">
                <a:solidFill>
                  <a:schemeClr val="tx1">
                    <a:lumMod val="85000"/>
                    <a:lumOff val="15000"/>
                  </a:schemeClr>
                </a:solidFill>
                <a:latin typeface=""/>
                <a:cs typeface="Carlito"/>
              </a:rPr>
              <a:t>to </a:t>
            </a:r>
            <a:r>
              <a:rPr lang="en-US" sz="2400" spc="-25" dirty="0">
                <a:solidFill>
                  <a:schemeClr val="tx1">
                    <a:lumMod val="85000"/>
                    <a:lumOff val="15000"/>
                  </a:schemeClr>
                </a:solidFill>
                <a:latin typeface=""/>
                <a:cs typeface="Carlito"/>
              </a:rPr>
              <a:t>perform better </a:t>
            </a:r>
            <a:r>
              <a:rPr lang="en-US" sz="2400" dirty="0">
                <a:solidFill>
                  <a:schemeClr val="tx1">
                    <a:lumMod val="85000"/>
                    <a:lumOff val="15000"/>
                  </a:schemeClr>
                </a:solidFill>
                <a:latin typeface=""/>
                <a:cs typeface="Carlito"/>
              </a:rPr>
              <a:t>in </a:t>
            </a:r>
            <a:r>
              <a:rPr lang="en-US" sz="2400" spc="-20" dirty="0">
                <a:solidFill>
                  <a:schemeClr val="tx1">
                    <a:lumMod val="85000"/>
                    <a:lumOff val="15000"/>
                  </a:schemeClr>
                </a:solidFill>
                <a:latin typeface=""/>
                <a:cs typeface="Carlito"/>
              </a:rPr>
              <a:t>lower </a:t>
            </a:r>
            <a:r>
              <a:rPr lang="en-US" sz="2400" spc="-5" dirty="0">
                <a:solidFill>
                  <a:schemeClr val="tx1">
                    <a:lumMod val="85000"/>
                    <a:lumOff val="15000"/>
                  </a:schemeClr>
                </a:solidFill>
                <a:latin typeface=""/>
                <a:cs typeface="Carlito"/>
              </a:rPr>
              <a:t>orbits or </a:t>
            </a:r>
            <a:r>
              <a:rPr lang="en-US" sz="2400" spc="-20" dirty="0">
                <a:solidFill>
                  <a:schemeClr val="tx1">
                    <a:lumMod val="85000"/>
                    <a:lumOff val="15000"/>
                  </a:schemeClr>
                </a:solidFill>
                <a:latin typeface=""/>
                <a:cs typeface="Carlito"/>
              </a:rPr>
              <a:t>Sun-synchronous</a:t>
            </a:r>
            <a:r>
              <a:rPr lang="en-US" sz="2400" spc="275" dirty="0">
                <a:solidFill>
                  <a:schemeClr val="tx1">
                    <a:lumMod val="85000"/>
                    <a:lumOff val="15000"/>
                  </a:schemeClr>
                </a:solidFill>
                <a:latin typeface=""/>
                <a:cs typeface="Carlito"/>
              </a:rPr>
              <a:t> </a:t>
            </a:r>
            <a:r>
              <a:rPr lang="en-US" sz="2400" spc="-5" dirty="0">
                <a:solidFill>
                  <a:schemeClr val="tx1">
                    <a:lumMod val="85000"/>
                    <a:lumOff val="15000"/>
                  </a:schemeClr>
                </a:solidFill>
                <a:latin typeface=""/>
                <a:cs typeface="Carlito"/>
              </a:rPr>
              <a:t>orbits</a:t>
            </a:r>
            <a:endParaRPr lang="en-US" sz="2400" dirty="0">
              <a:solidFill>
                <a:schemeClr val="tx1">
                  <a:lumMod val="85000"/>
                  <a:lumOff val="15000"/>
                </a:schemeClr>
              </a:solidFill>
              <a:latin typeface=""/>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8" name="Picture 7">
            <a:extLst>
              <a:ext uri="{FF2B5EF4-FFF2-40B4-BE49-F238E27FC236}">
                <a16:creationId xmlns:a16="http://schemas.microsoft.com/office/drawing/2014/main" id="{6A599E96-EA8D-393A-E8A2-83DDD6220FB2}"/>
              </a:ext>
            </a:extLst>
          </p:cNvPr>
          <p:cNvPicPr>
            <a:picLocks noChangeAspect="1"/>
          </p:cNvPicPr>
          <p:nvPr/>
        </p:nvPicPr>
        <p:blipFill>
          <a:blip r:embed="rId3"/>
          <a:stretch>
            <a:fillRect/>
          </a:stretch>
        </p:blipFill>
        <p:spPr>
          <a:xfrm>
            <a:off x="770011" y="1773648"/>
            <a:ext cx="10610562" cy="207273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B0F1DB22-0A40-9D7D-A60D-5252EB15A40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21</a:t>
            </a:fld>
            <a:endParaRPr lang="en-US"/>
          </a:p>
        </p:txBody>
      </p:sp>
      <p:sp>
        <p:nvSpPr>
          <p:cNvPr id="6" name="Title 1">
            <a:extLst>
              <a:ext uri="{FF2B5EF4-FFF2-40B4-BE49-F238E27FC236}">
                <a16:creationId xmlns:a16="http://schemas.microsoft.com/office/drawing/2014/main" id="{7C7AC491-2DE9-E8F9-468E-20625AF0B58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7" name="Content Placeholder 2">
            <a:extLst>
              <a:ext uri="{FF2B5EF4-FFF2-40B4-BE49-F238E27FC236}">
                <a16:creationId xmlns:a16="http://schemas.microsoft.com/office/drawing/2014/main" id="{E8AA61DE-949B-2B7C-1E36-B8EA0F7B2974}"/>
              </a:ext>
            </a:extLst>
          </p:cNvPr>
          <p:cNvSpPr txBox="1">
            <a:spLocks/>
          </p:cNvSpPr>
          <p:nvPr/>
        </p:nvSpPr>
        <p:spPr>
          <a:xfrm>
            <a:off x="864973" y="4294207"/>
            <a:ext cx="10515600" cy="1643605"/>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3951604" indent="0">
              <a:lnSpc>
                <a:spcPct val="121200"/>
              </a:lnSpc>
              <a:spcBef>
                <a:spcPts val="100"/>
              </a:spcBef>
              <a:buNone/>
            </a:pPr>
            <a:r>
              <a:rPr lang="en-US" sz="2400" spc="-20" dirty="0">
                <a:solidFill>
                  <a:schemeClr val="tx1">
                    <a:lumMod val="85000"/>
                    <a:lumOff val="15000"/>
                  </a:schemeClr>
                </a:solidFill>
                <a:latin typeface=""/>
                <a:cs typeface="Carlito"/>
              </a:rPr>
              <a:t>Blue indicates successful </a:t>
            </a:r>
            <a:r>
              <a:rPr lang="en-US" sz="2400" spc="-10" dirty="0">
                <a:solidFill>
                  <a:schemeClr val="tx1">
                    <a:lumMod val="85000"/>
                    <a:lumOff val="15000"/>
                  </a:schemeClr>
                </a:solidFill>
                <a:latin typeface=""/>
                <a:cs typeface="Carlito"/>
              </a:rPr>
              <a:t>launch and orange </a:t>
            </a:r>
            <a:r>
              <a:rPr lang="en-US" sz="2400" spc="-20" dirty="0">
                <a:solidFill>
                  <a:schemeClr val="tx1">
                    <a:lumMod val="85000"/>
                    <a:lumOff val="15000"/>
                  </a:schemeClr>
                </a:solidFill>
                <a:latin typeface=""/>
                <a:cs typeface="Carlito"/>
              </a:rPr>
              <a:t>indicates unsuccessful</a:t>
            </a:r>
            <a:r>
              <a:rPr lang="en-US" sz="2400" spc="180" dirty="0">
                <a:solidFill>
                  <a:schemeClr val="tx1">
                    <a:lumMod val="85000"/>
                    <a:lumOff val="15000"/>
                  </a:schemeClr>
                </a:solidFill>
                <a:latin typeface=""/>
                <a:cs typeface="Carlito"/>
              </a:rPr>
              <a:t> </a:t>
            </a:r>
            <a:r>
              <a:rPr lang="en-US" sz="2400" spc="-10" dirty="0">
                <a:solidFill>
                  <a:schemeClr val="tx1">
                    <a:lumMod val="85000"/>
                    <a:lumOff val="15000"/>
                  </a:schemeClr>
                </a:solidFill>
                <a:latin typeface=""/>
                <a:cs typeface="Carlito"/>
              </a:rPr>
              <a:t>launch. </a:t>
            </a:r>
          </a:p>
          <a:p>
            <a:pPr marR="3951604">
              <a:lnSpc>
                <a:spcPct val="121200"/>
              </a:lnSpc>
              <a:spcBef>
                <a:spcPts val="100"/>
              </a:spcBef>
            </a:pPr>
            <a:r>
              <a:rPr lang="en-US" sz="2400" spc="-25"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seems </a:t>
            </a:r>
            <a:r>
              <a:rPr lang="en-US" sz="2400" spc="-15" dirty="0">
                <a:solidFill>
                  <a:schemeClr val="tx1">
                    <a:lumMod val="85000"/>
                    <a:lumOff val="15000"/>
                  </a:schemeClr>
                </a:solidFill>
                <a:latin typeface="Carlito"/>
                <a:cs typeface="Carlito"/>
              </a:rPr>
              <a:t>to </a:t>
            </a:r>
            <a:r>
              <a:rPr lang="en-US" sz="2400" spc="-25" dirty="0">
                <a:solidFill>
                  <a:schemeClr val="tx1">
                    <a:lumMod val="85000"/>
                    <a:lumOff val="15000"/>
                  </a:schemeClr>
                </a:solidFill>
                <a:latin typeface="Carlito"/>
                <a:cs typeface="Carlito"/>
              </a:rPr>
              <a:t>correlate </a:t>
            </a:r>
            <a:r>
              <a:rPr lang="en-US" sz="2400" spc="-5" dirty="0">
                <a:solidFill>
                  <a:schemeClr val="tx1">
                    <a:lumMod val="85000"/>
                    <a:lumOff val="15000"/>
                  </a:schemeClr>
                </a:solidFill>
                <a:latin typeface="Carlito"/>
                <a:cs typeface="Carlito"/>
              </a:rPr>
              <a:t>with</a:t>
            </a:r>
            <a:r>
              <a:rPr lang="en-US" sz="2400" spc="40" dirty="0">
                <a:solidFill>
                  <a:schemeClr val="tx1">
                    <a:lumMod val="85000"/>
                    <a:lumOff val="15000"/>
                  </a:schemeClr>
                </a:solidFill>
                <a:latin typeface="Carlito"/>
                <a:cs typeface="Carlito"/>
              </a:rPr>
              <a:t> </a:t>
            </a:r>
            <a:r>
              <a:rPr lang="en-US" sz="2400" spc="-15" dirty="0">
                <a:solidFill>
                  <a:schemeClr val="tx1">
                    <a:lumMod val="85000"/>
                    <a:lumOff val="15000"/>
                  </a:schemeClr>
                </a:solidFill>
                <a:latin typeface="Carlito"/>
                <a:cs typeface="Carlito"/>
              </a:rPr>
              <a:t>orbit</a:t>
            </a:r>
            <a:endParaRPr lang="en-US" sz="2400" dirty="0">
              <a:solidFill>
                <a:schemeClr val="tx1">
                  <a:lumMod val="85000"/>
                  <a:lumOff val="15000"/>
                </a:schemeClr>
              </a:solidFill>
              <a:latin typeface="Carlito"/>
              <a:cs typeface="Carlito"/>
            </a:endParaRPr>
          </a:p>
          <a:p>
            <a:pPr>
              <a:lnSpc>
                <a:spcPct val="100000"/>
              </a:lnSpc>
              <a:spcBef>
                <a:spcPts val="395"/>
              </a:spcBef>
            </a:pPr>
            <a:r>
              <a:rPr lang="en-US" sz="2400" spc="-25" dirty="0">
                <a:solidFill>
                  <a:schemeClr val="tx1">
                    <a:lumMod val="85000"/>
                    <a:lumOff val="15000"/>
                  </a:schemeClr>
                </a:solidFill>
                <a:latin typeface="Carlito"/>
                <a:cs typeface="Carlito"/>
              </a:rPr>
              <a:t>LEO </a:t>
            </a:r>
            <a:r>
              <a:rPr lang="en-US" sz="2400" spc="-5" dirty="0">
                <a:solidFill>
                  <a:schemeClr val="tx1">
                    <a:lumMod val="85000"/>
                    <a:lumOff val="15000"/>
                  </a:schemeClr>
                </a:solidFill>
                <a:latin typeface="Carlito"/>
                <a:cs typeface="Carlito"/>
              </a:rPr>
              <a:t>and </a:t>
            </a:r>
            <a:r>
              <a:rPr lang="en-US" sz="2400" spc="-15" dirty="0">
                <a:solidFill>
                  <a:schemeClr val="tx1">
                    <a:lumMod val="85000"/>
                    <a:lumOff val="15000"/>
                  </a:schemeClr>
                </a:solidFill>
                <a:latin typeface="Carlito"/>
                <a:cs typeface="Carlito"/>
              </a:rPr>
              <a:t>SSO seem to </a:t>
            </a:r>
            <a:r>
              <a:rPr lang="en-US" sz="2400" spc="-25" dirty="0">
                <a:solidFill>
                  <a:schemeClr val="tx1">
                    <a:lumMod val="85000"/>
                    <a:lumOff val="15000"/>
                  </a:schemeClr>
                </a:solidFill>
                <a:latin typeface="Carlito"/>
                <a:cs typeface="Carlito"/>
              </a:rPr>
              <a:t>have </a:t>
            </a:r>
            <a:r>
              <a:rPr lang="en-US" sz="2400" spc="-20" dirty="0">
                <a:solidFill>
                  <a:schemeClr val="tx1">
                    <a:lumMod val="85000"/>
                    <a:lumOff val="15000"/>
                  </a:schemeClr>
                </a:solidFill>
                <a:latin typeface="Carlito"/>
                <a:cs typeface="Carlito"/>
              </a:rPr>
              <a:t>relatively low payload</a:t>
            </a:r>
            <a:r>
              <a:rPr lang="en-US" sz="2400" spc="135" dirty="0">
                <a:solidFill>
                  <a:schemeClr val="tx1">
                    <a:lumMod val="85000"/>
                    <a:lumOff val="15000"/>
                  </a:schemeClr>
                </a:solidFill>
                <a:latin typeface="Carlito"/>
                <a:cs typeface="Carlito"/>
              </a:rPr>
              <a:t> </a:t>
            </a:r>
            <a:r>
              <a:rPr lang="en-US" sz="2400" spc="-5" dirty="0">
                <a:solidFill>
                  <a:schemeClr val="tx1">
                    <a:lumMod val="85000"/>
                    <a:lumOff val="15000"/>
                  </a:schemeClr>
                </a:solidFill>
                <a:latin typeface="Carlito"/>
                <a:cs typeface="Carlito"/>
              </a:rPr>
              <a:t>mass</a:t>
            </a:r>
            <a:endParaRPr lang="en-US" sz="2400" dirty="0">
              <a:solidFill>
                <a:schemeClr val="tx1">
                  <a:lumMod val="85000"/>
                  <a:lumOff val="15000"/>
                </a:schemeClr>
              </a:solidFill>
              <a:latin typeface="Carlito"/>
              <a:cs typeface="Carlito"/>
            </a:endParaRPr>
          </a:p>
          <a:p>
            <a:pPr>
              <a:lnSpc>
                <a:spcPct val="100000"/>
              </a:lnSpc>
              <a:spcBef>
                <a:spcPts val="409"/>
              </a:spcBef>
            </a:pPr>
            <a:r>
              <a:rPr lang="en-US" sz="2400" spc="-5" dirty="0">
                <a:solidFill>
                  <a:schemeClr val="tx1">
                    <a:lumMod val="85000"/>
                    <a:lumOff val="15000"/>
                  </a:schemeClr>
                </a:solidFill>
                <a:latin typeface="Carlito"/>
                <a:cs typeface="Carlito"/>
              </a:rPr>
              <a:t>The other </a:t>
            </a:r>
            <a:r>
              <a:rPr lang="en-US" sz="2400" spc="-20" dirty="0">
                <a:solidFill>
                  <a:schemeClr val="tx1">
                    <a:lumMod val="85000"/>
                    <a:lumOff val="15000"/>
                  </a:schemeClr>
                </a:solidFill>
                <a:latin typeface="Carlito"/>
                <a:cs typeface="Carlito"/>
              </a:rPr>
              <a:t>most successful </a:t>
            </a:r>
            <a:r>
              <a:rPr lang="en-US" sz="2400" spc="-5" dirty="0">
                <a:solidFill>
                  <a:schemeClr val="tx1">
                    <a:lumMod val="85000"/>
                    <a:lumOff val="15000"/>
                  </a:schemeClr>
                </a:solidFill>
                <a:latin typeface="Carlito"/>
                <a:cs typeface="Carlito"/>
              </a:rPr>
              <a:t>orbit </a:t>
            </a:r>
            <a:r>
              <a:rPr lang="en-US" sz="2400" spc="-20" dirty="0">
                <a:solidFill>
                  <a:schemeClr val="tx1">
                    <a:lumMod val="85000"/>
                    <a:lumOff val="15000"/>
                  </a:schemeClr>
                </a:solidFill>
                <a:latin typeface="Carlito"/>
                <a:cs typeface="Carlito"/>
              </a:rPr>
              <a:t>VLEO </a:t>
            </a:r>
            <a:r>
              <a:rPr lang="en-US" sz="2400" spc="-5" dirty="0">
                <a:solidFill>
                  <a:schemeClr val="tx1">
                    <a:lumMod val="85000"/>
                    <a:lumOff val="15000"/>
                  </a:schemeClr>
                </a:solidFill>
                <a:latin typeface="Carlito"/>
                <a:cs typeface="Carlito"/>
              </a:rPr>
              <a:t>only has </a:t>
            </a:r>
            <a:r>
              <a:rPr lang="en-US" sz="2400" spc="-10" dirty="0">
                <a:solidFill>
                  <a:schemeClr val="tx1">
                    <a:lumMod val="85000"/>
                    <a:lumOff val="15000"/>
                  </a:schemeClr>
                </a:solidFill>
                <a:latin typeface="Carlito"/>
                <a:cs typeface="Carlito"/>
              </a:rPr>
              <a:t>payload </a:t>
            </a:r>
            <a:r>
              <a:rPr lang="en-US" sz="2400" spc="-5" dirty="0">
                <a:solidFill>
                  <a:schemeClr val="tx1">
                    <a:lumMod val="85000"/>
                    <a:lumOff val="15000"/>
                  </a:schemeClr>
                </a:solidFill>
                <a:latin typeface="Carlito"/>
                <a:cs typeface="Carlito"/>
              </a:rPr>
              <a:t>mass </a:t>
            </a:r>
            <a:r>
              <a:rPr lang="en-US" sz="2400" spc="-20" dirty="0">
                <a:solidFill>
                  <a:schemeClr val="tx1">
                    <a:lumMod val="85000"/>
                    <a:lumOff val="15000"/>
                  </a:schemeClr>
                </a:solidFill>
                <a:latin typeface="Carlito"/>
                <a:cs typeface="Carlito"/>
              </a:rPr>
              <a:t>values </a:t>
            </a:r>
            <a:r>
              <a:rPr lang="en-US" sz="2400" spc="-5" dirty="0">
                <a:solidFill>
                  <a:schemeClr val="tx1">
                    <a:lumMod val="85000"/>
                    <a:lumOff val="15000"/>
                  </a:schemeClr>
                </a:solidFill>
                <a:latin typeface="Carlito"/>
                <a:cs typeface="Carlito"/>
              </a:rPr>
              <a:t>in the higher end of the</a:t>
            </a:r>
            <a:r>
              <a:rPr lang="en-US" sz="2400" spc="85" dirty="0">
                <a:solidFill>
                  <a:schemeClr val="tx1">
                    <a:lumMod val="85000"/>
                    <a:lumOff val="15000"/>
                  </a:schemeClr>
                </a:solidFill>
                <a:latin typeface="Carlito"/>
                <a:cs typeface="Carlito"/>
              </a:rPr>
              <a:t> </a:t>
            </a:r>
            <a:r>
              <a:rPr lang="en-US" sz="2400" spc="-25" dirty="0">
                <a:solidFill>
                  <a:schemeClr val="tx1">
                    <a:lumMod val="85000"/>
                    <a:lumOff val="15000"/>
                  </a:schemeClr>
                </a:solidFill>
                <a:latin typeface="Carlito"/>
                <a:cs typeface="Carlito"/>
              </a:rPr>
              <a:t>range</a:t>
            </a:r>
            <a:endParaRPr lang="en-US" sz="2400" dirty="0">
              <a:solidFill>
                <a:schemeClr val="tx1">
                  <a:lumMod val="85000"/>
                  <a:lumOff val="15000"/>
                </a:schemeClr>
              </a:solidFill>
              <a:latin typeface="Carlito"/>
              <a:cs typeface="Carlito"/>
            </a:endParaRPr>
          </a:p>
          <a:p>
            <a:pPr marL="0" indent="0" algn="ctr">
              <a:lnSpc>
                <a:spcPct val="100000"/>
              </a:lnSpc>
              <a:spcBef>
                <a:spcPts val="95"/>
              </a:spcBef>
              <a:buFont typeface="Arial" panose="020B0604020202020204" pitchFamily="34" charset="0"/>
              <a:buNone/>
            </a:pPr>
            <a:endParaRPr lang="en-US" sz="2400" dirty="0">
              <a:latin typeface="Carlito"/>
              <a:cs typeface="Carlito"/>
            </a:endParaRPr>
          </a:p>
        </p:txBody>
      </p:sp>
      <p:pic>
        <p:nvPicPr>
          <p:cNvPr id="8" name="Picture 7">
            <a:extLst>
              <a:ext uri="{FF2B5EF4-FFF2-40B4-BE49-F238E27FC236}">
                <a16:creationId xmlns:a16="http://schemas.microsoft.com/office/drawing/2014/main" id="{49925B2B-F01B-34D9-A2A5-B6BD4B66AE68}"/>
              </a:ext>
            </a:extLst>
          </p:cNvPr>
          <p:cNvPicPr>
            <a:picLocks noChangeAspect="1"/>
          </p:cNvPicPr>
          <p:nvPr/>
        </p:nvPicPr>
        <p:blipFill>
          <a:blip r:embed="rId3"/>
          <a:stretch>
            <a:fillRect/>
          </a:stretch>
        </p:blipFill>
        <p:spPr>
          <a:xfrm>
            <a:off x="790928" y="1862741"/>
            <a:ext cx="10610143" cy="207265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4">
            <a:extLst>
              <a:ext uri="{FF2B5EF4-FFF2-40B4-BE49-F238E27FC236}">
                <a16:creationId xmlns:a16="http://schemas.microsoft.com/office/drawing/2014/main" id="{1369ED85-2BD3-308E-55B2-37012EEB31FB}"/>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22</a:t>
            </a:fld>
            <a:endParaRPr lang="en-US"/>
          </a:p>
        </p:txBody>
      </p:sp>
      <p:sp>
        <p:nvSpPr>
          <p:cNvPr id="6" name="Title 1">
            <a:extLst>
              <a:ext uri="{FF2B5EF4-FFF2-40B4-BE49-F238E27FC236}">
                <a16:creationId xmlns:a16="http://schemas.microsoft.com/office/drawing/2014/main" id="{C9ABB66E-F27E-8653-3EB5-28454701E24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7" name="object 8">
            <a:extLst>
              <a:ext uri="{FF2B5EF4-FFF2-40B4-BE49-F238E27FC236}">
                <a16:creationId xmlns:a16="http://schemas.microsoft.com/office/drawing/2014/main" id="{334D4BEE-BA41-BCEC-0BED-B6A6E06A9409}"/>
              </a:ext>
            </a:extLst>
          </p:cNvPr>
          <p:cNvSpPr txBox="1"/>
          <p:nvPr/>
        </p:nvSpPr>
        <p:spPr>
          <a:xfrm>
            <a:off x="9311397" y="2787016"/>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pic>
        <p:nvPicPr>
          <p:cNvPr id="8" name="Picture 7">
            <a:extLst>
              <a:ext uri="{FF2B5EF4-FFF2-40B4-BE49-F238E27FC236}">
                <a16:creationId xmlns:a16="http://schemas.microsoft.com/office/drawing/2014/main" id="{1C891069-B2F0-8423-E195-40F14F0F84CB}"/>
              </a:ext>
            </a:extLst>
          </p:cNvPr>
          <p:cNvPicPr>
            <a:picLocks noChangeAspect="1"/>
          </p:cNvPicPr>
          <p:nvPr/>
        </p:nvPicPr>
        <p:blipFill>
          <a:blip r:embed="rId3"/>
          <a:stretch>
            <a:fillRect/>
          </a:stretch>
        </p:blipFill>
        <p:spPr>
          <a:xfrm>
            <a:off x="4175889" y="1854200"/>
            <a:ext cx="4673600" cy="3149600"/>
          </a:xfrm>
          <a:prstGeom prst="rect">
            <a:avLst/>
          </a:prstGeom>
        </p:spPr>
      </p:pic>
      <p:sp>
        <p:nvSpPr>
          <p:cNvPr id="9" name="object 8">
            <a:extLst>
              <a:ext uri="{FF2B5EF4-FFF2-40B4-BE49-F238E27FC236}">
                <a16:creationId xmlns:a16="http://schemas.microsoft.com/office/drawing/2014/main" id="{895EFFBA-1CC0-8B1B-E865-A06C46E7DC85}"/>
              </a:ext>
            </a:extLst>
          </p:cNvPr>
          <p:cNvSpPr txBox="1"/>
          <p:nvPr/>
        </p:nvSpPr>
        <p:spPr>
          <a:xfrm>
            <a:off x="1012349" y="1962979"/>
            <a:ext cx="2587378" cy="1294585"/>
          </a:xfrm>
          <a:prstGeom prst="rect">
            <a:avLst/>
          </a:prstGeom>
        </p:spPr>
        <p:txBody>
          <a:bodyPr vert="horz" wrap="square" lIns="0" tIns="12065" rIns="0" bIns="0" rtlCol="0">
            <a:spAutoFit/>
          </a:bodyPr>
          <a:lstStyle/>
          <a:p>
            <a:pPr marL="298450" indent="-285750">
              <a:lnSpc>
                <a:spcPct val="100000"/>
              </a:lnSpc>
              <a:spcBef>
                <a:spcPts val="505"/>
              </a:spcBef>
              <a:buFont typeface="Arial" panose="020B0604020202020204" pitchFamily="34" charset="0"/>
              <a:buChar char="•"/>
            </a:pPr>
            <a:r>
              <a:rPr lang="en-US" sz="1600" spc="-15" dirty="0">
                <a:solidFill>
                  <a:schemeClr val="tx1">
                    <a:lumMod val="85000"/>
                    <a:lumOff val="15000"/>
                  </a:schemeClr>
                </a:solidFill>
                <a:latin typeface="Carlito"/>
                <a:cs typeface="Carlito"/>
              </a:rPr>
              <a:t>Success </a:t>
            </a:r>
            <a:r>
              <a:rPr lang="en-US" sz="1600" spc="-20" dirty="0">
                <a:solidFill>
                  <a:schemeClr val="tx1">
                    <a:lumMod val="85000"/>
                    <a:lumOff val="15000"/>
                  </a:schemeClr>
                </a:solidFill>
                <a:latin typeface="Carlito"/>
                <a:cs typeface="Carlito"/>
              </a:rPr>
              <a:t>generally </a:t>
            </a:r>
            <a:r>
              <a:rPr lang="en-US" sz="1600" spc="-10" dirty="0">
                <a:solidFill>
                  <a:schemeClr val="tx1">
                    <a:lumMod val="85000"/>
                    <a:lumOff val="15000"/>
                  </a:schemeClr>
                </a:solidFill>
                <a:latin typeface="Carlito"/>
                <a:cs typeface="Carlito"/>
              </a:rPr>
              <a:t>increases </a:t>
            </a:r>
            <a:r>
              <a:rPr lang="en-US" sz="1600" spc="-20" dirty="0">
                <a:solidFill>
                  <a:schemeClr val="tx1">
                    <a:lumMod val="85000"/>
                    <a:lumOff val="15000"/>
                  </a:schemeClr>
                </a:solidFill>
                <a:latin typeface="Carlito"/>
                <a:cs typeface="Carlito"/>
              </a:rPr>
              <a:t>over </a:t>
            </a:r>
            <a:r>
              <a:rPr lang="en-US" sz="1600" spc="-5" dirty="0">
                <a:solidFill>
                  <a:schemeClr val="tx1">
                    <a:lumMod val="85000"/>
                    <a:lumOff val="15000"/>
                  </a:schemeClr>
                </a:solidFill>
                <a:latin typeface="Carlito"/>
                <a:cs typeface="Carlito"/>
              </a:rPr>
              <a:t>time since </a:t>
            </a:r>
            <a:r>
              <a:rPr lang="en-US" sz="1600" spc="-20" dirty="0">
                <a:solidFill>
                  <a:schemeClr val="tx1">
                    <a:lumMod val="85000"/>
                    <a:lumOff val="15000"/>
                  </a:schemeClr>
                </a:solidFill>
                <a:latin typeface="Carlito"/>
                <a:cs typeface="Carlito"/>
              </a:rPr>
              <a:t>2013 </a:t>
            </a:r>
            <a:r>
              <a:rPr lang="en-US" sz="1600" spc="-5" dirty="0">
                <a:solidFill>
                  <a:schemeClr val="tx1">
                    <a:lumMod val="85000"/>
                    <a:lumOff val="15000"/>
                  </a:schemeClr>
                </a:solidFill>
                <a:latin typeface="Carlito"/>
                <a:cs typeface="Carlito"/>
              </a:rPr>
              <a:t>with a </a:t>
            </a:r>
            <a:r>
              <a:rPr lang="en-US" sz="1600" spc="-10" dirty="0">
                <a:solidFill>
                  <a:schemeClr val="tx1">
                    <a:lumMod val="85000"/>
                    <a:lumOff val="15000"/>
                  </a:schemeClr>
                </a:solidFill>
                <a:latin typeface="Carlito"/>
                <a:cs typeface="Carlito"/>
              </a:rPr>
              <a:t>slight </a:t>
            </a:r>
            <a:r>
              <a:rPr lang="en-US" sz="1600" spc="-5" dirty="0">
                <a:solidFill>
                  <a:schemeClr val="tx1">
                    <a:lumMod val="85000"/>
                    <a:lumOff val="15000"/>
                  </a:schemeClr>
                </a:solidFill>
                <a:latin typeface="Carlito"/>
                <a:cs typeface="Carlito"/>
              </a:rPr>
              <a:t>dip </a:t>
            </a:r>
            <a:r>
              <a:rPr lang="en-US" sz="1600" dirty="0">
                <a:solidFill>
                  <a:schemeClr val="tx1">
                    <a:lumMod val="85000"/>
                    <a:lumOff val="15000"/>
                  </a:schemeClr>
                </a:solidFill>
                <a:latin typeface="Carlito"/>
                <a:cs typeface="Carlito"/>
              </a:rPr>
              <a:t>in</a:t>
            </a:r>
            <a:r>
              <a:rPr lang="en-US" sz="1600" spc="55"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2018</a:t>
            </a:r>
            <a:endParaRPr lang="en-US" sz="1600" dirty="0">
              <a:solidFill>
                <a:schemeClr val="tx1">
                  <a:lumMod val="85000"/>
                  <a:lumOff val="15000"/>
                </a:schemeClr>
              </a:solidFill>
              <a:latin typeface="Carlito"/>
              <a:cs typeface="Carlito"/>
            </a:endParaRPr>
          </a:p>
          <a:p>
            <a:pPr marL="298450" indent="-285750">
              <a:lnSpc>
                <a:spcPct val="100000"/>
              </a:lnSpc>
              <a:spcBef>
                <a:spcPts val="405"/>
              </a:spcBef>
              <a:buFont typeface="Arial" panose="020B0604020202020204" pitchFamily="34" charset="0"/>
              <a:buChar char="•"/>
            </a:pPr>
            <a:r>
              <a:rPr lang="en-US" sz="1600" spc="-20" dirty="0">
                <a:solidFill>
                  <a:schemeClr val="tx1">
                    <a:lumMod val="85000"/>
                    <a:lumOff val="15000"/>
                  </a:schemeClr>
                </a:solidFill>
                <a:latin typeface="Carlito"/>
                <a:cs typeface="Carlito"/>
              </a:rPr>
              <a:t>Success </a:t>
            </a:r>
            <a:r>
              <a:rPr lang="en-US" sz="1600" dirty="0">
                <a:solidFill>
                  <a:schemeClr val="tx1">
                    <a:lumMod val="85000"/>
                    <a:lumOff val="15000"/>
                  </a:schemeClr>
                </a:solidFill>
                <a:latin typeface="Carlito"/>
                <a:cs typeface="Carlito"/>
              </a:rPr>
              <a:t>in </a:t>
            </a:r>
            <a:r>
              <a:rPr lang="en-US" sz="1600" spc="-25" dirty="0">
                <a:solidFill>
                  <a:schemeClr val="tx1">
                    <a:lumMod val="85000"/>
                    <a:lumOff val="15000"/>
                  </a:schemeClr>
                </a:solidFill>
                <a:latin typeface="Carlito"/>
                <a:cs typeface="Carlito"/>
              </a:rPr>
              <a:t>recent years </a:t>
            </a:r>
            <a:r>
              <a:rPr lang="en-US" sz="1600" spc="-15" dirty="0">
                <a:solidFill>
                  <a:schemeClr val="tx1">
                    <a:lumMod val="85000"/>
                    <a:lumOff val="15000"/>
                  </a:schemeClr>
                </a:solidFill>
                <a:latin typeface="Carlito"/>
                <a:cs typeface="Carlito"/>
              </a:rPr>
              <a:t>at </a:t>
            </a:r>
            <a:r>
              <a:rPr lang="en-US" sz="1600" spc="-20" dirty="0">
                <a:solidFill>
                  <a:schemeClr val="tx1">
                    <a:lumMod val="85000"/>
                    <a:lumOff val="15000"/>
                  </a:schemeClr>
                </a:solidFill>
                <a:latin typeface="Carlito"/>
                <a:cs typeface="Carlito"/>
              </a:rPr>
              <a:t>around</a:t>
            </a:r>
            <a:r>
              <a:rPr lang="en-US" sz="1600" spc="90" dirty="0">
                <a:solidFill>
                  <a:schemeClr val="tx1">
                    <a:lumMod val="85000"/>
                    <a:lumOff val="15000"/>
                  </a:schemeClr>
                </a:solidFill>
                <a:latin typeface="Carlito"/>
                <a:cs typeface="Carlito"/>
              </a:rPr>
              <a:t> </a:t>
            </a:r>
            <a:r>
              <a:rPr lang="en-US" sz="1600" spc="-25" dirty="0">
                <a:solidFill>
                  <a:schemeClr val="tx1">
                    <a:lumMod val="85000"/>
                    <a:lumOff val="15000"/>
                  </a:schemeClr>
                </a:solidFill>
                <a:latin typeface="Carlito"/>
                <a:cs typeface="Carlito"/>
              </a:rPr>
              <a:t>80%</a:t>
            </a:r>
            <a:endParaRPr lang="en-US" sz="1600" dirty="0">
              <a:solidFill>
                <a:schemeClr val="tx1">
                  <a:lumMod val="85000"/>
                  <a:lumOff val="15000"/>
                </a:schemeClr>
              </a:solidFill>
              <a:latin typeface="Carlito"/>
              <a:cs typeface="Carlito"/>
            </a:endParaRPr>
          </a:p>
        </p:txBody>
      </p:sp>
      <p:sp>
        <p:nvSpPr>
          <p:cNvPr id="10" name="object 8">
            <a:extLst>
              <a:ext uri="{FF2B5EF4-FFF2-40B4-BE49-F238E27FC236}">
                <a16:creationId xmlns:a16="http://schemas.microsoft.com/office/drawing/2014/main" id="{FD5FA0B3-C42B-271D-6B92-9F6C1873B9F9}"/>
              </a:ext>
            </a:extLst>
          </p:cNvPr>
          <p:cNvSpPr txBox="1"/>
          <p:nvPr/>
        </p:nvSpPr>
        <p:spPr>
          <a:xfrm>
            <a:off x="5676946" y="5252424"/>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Year</a:t>
            </a:r>
            <a:endParaRPr sz="1600" dirty="0">
              <a:latin typeface="Carlito"/>
              <a:cs typeface="Carlito"/>
            </a:endParaRPr>
          </a:p>
        </p:txBody>
      </p:sp>
      <p:sp>
        <p:nvSpPr>
          <p:cNvPr id="11" name="object 8">
            <a:extLst>
              <a:ext uri="{FF2B5EF4-FFF2-40B4-BE49-F238E27FC236}">
                <a16:creationId xmlns:a16="http://schemas.microsoft.com/office/drawing/2014/main" id="{1FFA6405-B660-C63A-407A-ECD8E6A9E831}"/>
              </a:ext>
            </a:extLst>
          </p:cNvPr>
          <p:cNvSpPr txBox="1"/>
          <p:nvPr/>
        </p:nvSpPr>
        <p:spPr>
          <a:xfrm rot="16200000">
            <a:off x="2994584" y="3299798"/>
            <a:ext cx="1974214" cy="258404"/>
          </a:xfrm>
          <a:prstGeom prst="rect">
            <a:avLst/>
          </a:prstGeom>
        </p:spPr>
        <p:txBody>
          <a:bodyPr vert="horz" wrap="square" lIns="0" tIns="12065" rIns="0" bIns="0" rtlCol="0">
            <a:spAutoFit/>
          </a:bodyPr>
          <a:lstStyle/>
          <a:p>
            <a:pPr marL="12700" marR="5080" algn="ctr">
              <a:lnSpc>
                <a:spcPct val="100000"/>
              </a:lnSpc>
              <a:spcBef>
                <a:spcPts val="95"/>
              </a:spcBef>
            </a:pPr>
            <a:r>
              <a:rPr lang="en-US" sz="1600" spc="-20" dirty="0">
                <a:latin typeface="Carlito"/>
                <a:cs typeface="Carlito"/>
              </a:rPr>
              <a:t>Success Rate</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F76F4203-AADD-C283-CC79-39599F8E894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23</a:t>
            </a:fld>
            <a:endParaRPr lang="en-US"/>
          </a:p>
        </p:txBody>
      </p:sp>
      <p:sp>
        <p:nvSpPr>
          <p:cNvPr id="6" name="Content Placeholder 4">
            <a:extLst>
              <a:ext uri="{FF2B5EF4-FFF2-40B4-BE49-F238E27FC236}">
                <a16:creationId xmlns:a16="http://schemas.microsoft.com/office/drawing/2014/main" id="{598B1834-C64D-9464-4810-5FB35FFE1669}"/>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CCAFS LC-40</a:t>
            </a:r>
          </a:p>
          <a:p>
            <a:pPr>
              <a:lnSpc>
                <a:spcPct val="100000"/>
              </a:lnSpc>
              <a:spcBef>
                <a:spcPts val="1400"/>
              </a:spcBef>
            </a:pPr>
            <a:r>
              <a:rPr lang="en-US" sz="2200">
                <a:solidFill>
                  <a:schemeClr val="accent3">
                    <a:lumMod val="25000"/>
                  </a:schemeClr>
                </a:solidFill>
                <a:latin typeface="Abadi" panose="020B0604020104020204" pitchFamily="34" charset="0"/>
              </a:rPr>
              <a:t>CCAFS SCL-40</a:t>
            </a:r>
          </a:p>
          <a:p>
            <a:pPr>
              <a:lnSpc>
                <a:spcPct val="100000"/>
              </a:lnSpc>
              <a:spcBef>
                <a:spcPts val="1400"/>
              </a:spcBef>
            </a:pPr>
            <a:r>
              <a:rPr lang="en-US" sz="2200">
                <a:solidFill>
                  <a:schemeClr val="accent3">
                    <a:lumMod val="25000"/>
                  </a:schemeClr>
                </a:solidFill>
                <a:latin typeface="Abadi" panose="020B0604020104020204" pitchFamily="34" charset="0"/>
              </a:rPr>
              <a:t>KSC LC-39A</a:t>
            </a:r>
          </a:p>
          <a:p>
            <a:pPr>
              <a:lnSpc>
                <a:spcPct val="100000"/>
              </a:lnSpc>
              <a:spcBef>
                <a:spcPts val="1400"/>
              </a:spcBef>
            </a:pPr>
            <a:r>
              <a:rPr lang="en-US" sz="2200">
                <a:solidFill>
                  <a:schemeClr val="accent3">
                    <a:lumMod val="25000"/>
                  </a:schemeClr>
                </a:solidFill>
                <a:latin typeface="Abadi" panose="020B0604020104020204" pitchFamily="34" charset="0"/>
              </a:rPr>
              <a:t>VAFB SLC-4E</a:t>
            </a:r>
            <a:endParaRPr lang="en-US" sz="2200" dirty="0">
              <a:solidFill>
                <a:schemeClr val="accent3">
                  <a:lumMod val="25000"/>
                </a:schemeClr>
              </a:solidFill>
              <a:latin typeface="Abadi" panose="020B0604020104020204" pitchFamily="34" charset="0"/>
            </a:endParaRPr>
          </a:p>
        </p:txBody>
      </p:sp>
      <p:sp>
        <p:nvSpPr>
          <p:cNvPr id="7" name="Title 1">
            <a:extLst>
              <a:ext uri="{FF2B5EF4-FFF2-40B4-BE49-F238E27FC236}">
                <a16:creationId xmlns:a16="http://schemas.microsoft.com/office/drawing/2014/main" id="{1F8EABDC-4706-EF40-5F6B-6A2388122C0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DBF0B2A3-5627-57CC-5265-5B9567553496}"/>
              </a:ext>
            </a:extLst>
          </p:cNvPr>
          <p:cNvPicPr>
            <a:picLocks noChangeAspect="1"/>
          </p:cNvPicPr>
          <p:nvPr/>
        </p:nvPicPr>
        <p:blipFill>
          <a:blip r:embed="rId3"/>
          <a:stretch>
            <a:fillRect/>
          </a:stretch>
        </p:blipFill>
        <p:spPr>
          <a:xfrm>
            <a:off x="8259743" y="1825625"/>
            <a:ext cx="2707218" cy="2923795"/>
          </a:xfrm>
          <a:prstGeom prst="rect">
            <a:avLst/>
          </a:prstGeom>
        </p:spPr>
      </p:pic>
      <p:sp>
        <p:nvSpPr>
          <p:cNvPr id="9" name="Content Placeholder 4">
            <a:extLst>
              <a:ext uri="{FF2B5EF4-FFF2-40B4-BE49-F238E27FC236}">
                <a16:creationId xmlns:a16="http://schemas.microsoft.com/office/drawing/2014/main" id="{FFA68373-215E-6BDD-70C0-D97238240190}"/>
              </a:ext>
            </a:extLst>
          </p:cNvPr>
          <p:cNvSpPr txBox="1">
            <a:spLocks/>
          </p:cNvSpPr>
          <p:nvPr/>
        </p:nvSpPr>
        <p:spPr>
          <a:xfrm>
            <a:off x="4398379" y="1790901"/>
            <a:ext cx="333350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DISTINCT</a:t>
            </a:r>
            <a:r>
              <a:rPr lang="en-US" sz="2400" dirty="0">
                <a:solidFill>
                  <a:srgbClr val="00B050"/>
                </a:solidFill>
              </a:rPr>
              <a:t> </a:t>
            </a:r>
            <a:r>
              <a:rPr lang="en-US" sz="2400" dirty="0"/>
              <a:t>LAUNCH_SITE </a:t>
            </a:r>
            <a:r>
              <a:rPr lang="en-US" sz="2400" b="1" dirty="0">
                <a:solidFill>
                  <a:srgbClr val="00B050"/>
                </a:solidFill>
              </a:rPr>
              <a:t>FROM</a:t>
            </a:r>
            <a:r>
              <a:rPr lang="en-US" sz="2400" dirty="0"/>
              <a:t> SPACEXDATASET;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E19BF9E5-C7B4-7EE3-615D-E759A05B512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24</a:t>
            </a:fld>
            <a:endParaRPr lang="en-US"/>
          </a:p>
        </p:txBody>
      </p:sp>
      <p:sp>
        <p:nvSpPr>
          <p:cNvPr id="6" name="Title 1">
            <a:extLst>
              <a:ext uri="{FF2B5EF4-FFF2-40B4-BE49-F238E27FC236}">
                <a16:creationId xmlns:a16="http://schemas.microsoft.com/office/drawing/2014/main" id="{DF733B92-AC09-68BE-E9B8-0FDA6B27640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Content Placeholder 4">
            <a:extLst>
              <a:ext uri="{FF2B5EF4-FFF2-40B4-BE49-F238E27FC236}">
                <a16:creationId xmlns:a16="http://schemas.microsoft.com/office/drawing/2014/main" id="{D5DA0804-D89C-0819-8BAB-1C5084B9A3B0}"/>
              </a:ext>
            </a:extLst>
          </p:cNvPr>
          <p:cNvSpPr txBox="1">
            <a:spLocks/>
          </p:cNvSpPr>
          <p:nvPr/>
        </p:nvSpPr>
        <p:spPr>
          <a:xfrm>
            <a:off x="770012" y="1790901"/>
            <a:ext cx="9658778" cy="12069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t> </a:t>
            </a:r>
            <a:r>
              <a:rPr lang="en-US" sz="2400" b="1" dirty="0">
                <a:solidFill>
                  <a:srgbClr val="7030A0"/>
                </a:solidFill>
              </a:rPr>
              <a:t>*</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LAUNCH_SITE </a:t>
            </a:r>
            <a:r>
              <a:rPr lang="en-US" sz="2400" b="1" dirty="0">
                <a:solidFill>
                  <a:srgbClr val="00B050"/>
                </a:solidFill>
              </a:rPr>
              <a:t>LIKE</a:t>
            </a:r>
            <a:r>
              <a:rPr lang="en-US" sz="2400" dirty="0"/>
              <a:t> 'CCA%' </a:t>
            </a:r>
            <a:r>
              <a:rPr lang="en-US" sz="2400" b="1" dirty="0">
                <a:solidFill>
                  <a:srgbClr val="00B050"/>
                </a:solidFill>
              </a:rPr>
              <a:t>LIMIT</a:t>
            </a:r>
            <a:r>
              <a:rPr lang="en-US" sz="2400" dirty="0"/>
              <a:t> 5;</a:t>
            </a:r>
            <a:endParaRPr lang="en-US" sz="2200" dirty="0">
              <a:solidFill>
                <a:schemeClr val="accent3">
                  <a:lumMod val="25000"/>
                </a:schemeClr>
              </a:solidFill>
              <a:latin typeface="Abadi" panose="020B0604020104020204" pitchFamily="34" charset="0"/>
            </a:endParaRPr>
          </a:p>
        </p:txBody>
      </p:sp>
      <p:pic>
        <p:nvPicPr>
          <p:cNvPr id="8" name="Picture 7">
            <a:extLst>
              <a:ext uri="{FF2B5EF4-FFF2-40B4-BE49-F238E27FC236}">
                <a16:creationId xmlns:a16="http://schemas.microsoft.com/office/drawing/2014/main" id="{C3D1CE41-7BEA-6195-EFF1-E0CC46768F71}"/>
              </a:ext>
            </a:extLst>
          </p:cNvPr>
          <p:cNvPicPr>
            <a:picLocks noChangeAspect="1"/>
          </p:cNvPicPr>
          <p:nvPr/>
        </p:nvPicPr>
        <p:blipFill>
          <a:blip r:embed="rId3"/>
          <a:stretch>
            <a:fillRect/>
          </a:stretch>
        </p:blipFill>
        <p:spPr>
          <a:xfrm>
            <a:off x="770011" y="3127616"/>
            <a:ext cx="10515600" cy="22868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F4AD156-8E54-C14E-67F5-216941F27C7D}"/>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25</a:t>
            </a:fld>
            <a:endParaRPr lang="en-US"/>
          </a:p>
        </p:txBody>
      </p:sp>
      <p:sp>
        <p:nvSpPr>
          <p:cNvPr id="6" name="Title 1">
            <a:extLst>
              <a:ext uri="{FF2B5EF4-FFF2-40B4-BE49-F238E27FC236}">
                <a16:creationId xmlns:a16="http://schemas.microsoft.com/office/drawing/2014/main" id="{BD8726EF-51E5-DD5A-6C40-D9AC2B0AFDE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Content Placeholder 4">
            <a:extLst>
              <a:ext uri="{FF2B5EF4-FFF2-40B4-BE49-F238E27FC236}">
                <a16:creationId xmlns:a16="http://schemas.microsoft.com/office/drawing/2014/main" id="{72CE7F94-6505-1C5D-CAD1-2C7EEBA2F05B}"/>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sum_payload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45596</a:t>
            </a:r>
          </a:p>
        </p:txBody>
      </p:sp>
      <p:sp>
        <p:nvSpPr>
          <p:cNvPr id="8" name="Content Placeholder 4">
            <a:extLst>
              <a:ext uri="{FF2B5EF4-FFF2-40B4-BE49-F238E27FC236}">
                <a16:creationId xmlns:a16="http://schemas.microsoft.com/office/drawing/2014/main" id="{FF8010AF-D5A9-E7C4-681E-6D585FCEF383}"/>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SUM</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SUM_PAYLOAD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customer </a:t>
            </a:r>
            <a:r>
              <a:rPr lang="en-US" sz="2400" b="1" dirty="0">
                <a:solidFill>
                  <a:srgbClr val="7030A0"/>
                </a:solidFill>
              </a:rPr>
              <a:t>=</a:t>
            </a:r>
            <a:r>
              <a:rPr lang="en-US" sz="2400" dirty="0"/>
              <a:t> </a:t>
            </a:r>
            <a:r>
              <a:rPr lang="en-US" sz="2400" dirty="0">
                <a:solidFill>
                  <a:srgbClr val="FF0000"/>
                </a:solidFill>
              </a:rPr>
              <a:t>'NASA (CRS)'</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0664F024-3C02-F81C-E9FC-49EA797D8865}"/>
              </a:ext>
            </a:extLst>
          </p:cNvPr>
          <p:cNvPicPr>
            <a:picLocks noChangeAspect="1"/>
          </p:cNvPicPr>
          <p:nvPr/>
        </p:nvPicPr>
        <p:blipFill>
          <a:blip r:embed="rId3"/>
          <a:stretch>
            <a:fillRect/>
          </a:stretch>
        </p:blipFill>
        <p:spPr>
          <a:xfrm>
            <a:off x="8518967" y="1825625"/>
            <a:ext cx="2274988" cy="128994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736F49D1-22AE-25BD-09DA-CE2AC5CE916F}"/>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26</a:t>
            </a:fld>
            <a:endParaRPr lang="en-US"/>
          </a:p>
        </p:txBody>
      </p:sp>
      <p:sp>
        <p:nvSpPr>
          <p:cNvPr id="6" name="Title 1">
            <a:extLst>
              <a:ext uri="{FF2B5EF4-FFF2-40B4-BE49-F238E27FC236}">
                <a16:creationId xmlns:a16="http://schemas.microsoft.com/office/drawing/2014/main" id="{F3D8654C-FF9C-D284-A9C6-5751DED28DA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7" name="Content Placeholder 4">
            <a:extLst>
              <a:ext uri="{FF2B5EF4-FFF2-40B4-BE49-F238E27FC236}">
                <a16:creationId xmlns:a16="http://schemas.microsoft.com/office/drawing/2014/main" id="{7B00A7A5-B82B-300D-8232-E49AE9DD6128}"/>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2928</a:t>
            </a:r>
          </a:p>
        </p:txBody>
      </p:sp>
      <p:sp>
        <p:nvSpPr>
          <p:cNvPr id="8" name="Content Placeholder 4">
            <a:extLst>
              <a:ext uri="{FF2B5EF4-FFF2-40B4-BE49-F238E27FC236}">
                <a16:creationId xmlns:a16="http://schemas.microsoft.com/office/drawing/2014/main" id="{1BB52BE8-50EF-3AD6-49B6-394EBB9A8CF3}"/>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AVG</a:t>
            </a:r>
            <a:r>
              <a:rPr lang="en-US" sz="2400" b="1" dirty="0"/>
              <a:t> </a:t>
            </a:r>
            <a:r>
              <a:rPr lang="en-US" sz="2400" dirty="0">
                <a:solidFill>
                  <a:srgbClr val="0948CB"/>
                </a:solidFill>
              </a:rPr>
              <a:t>(</a:t>
            </a:r>
            <a:r>
              <a:rPr lang="en-US" sz="2400" dirty="0" err="1"/>
              <a:t>payload_mass__kg</a:t>
            </a:r>
            <a:r>
              <a:rPr lang="en-US" sz="2400" dirty="0"/>
              <a:t>_</a:t>
            </a:r>
            <a:r>
              <a:rPr lang="en-US" sz="2400" dirty="0">
                <a:solidFill>
                  <a:srgbClr val="0948CB"/>
                </a:solidFill>
              </a:rPr>
              <a:t>)</a:t>
            </a:r>
            <a:r>
              <a:rPr lang="en-US" sz="2400" dirty="0"/>
              <a:t> </a:t>
            </a:r>
            <a:r>
              <a:rPr lang="en-US" sz="2400" b="1" dirty="0">
                <a:solidFill>
                  <a:srgbClr val="00B050"/>
                </a:solidFill>
              </a:rPr>
              <a:t>AS</a:t>
            </a:r>
            <a:r>
              <a:rPr lang="en-US" sz="2400" dirty="0"/>
              <a:t> AVG_PAYLOAD </a:t>
            </a:r>
            <a:r>
              <a:rPr lang="en-US" sz="2400" b="1" dirty="0">
                <a:solidFill>
                  <a:srgbClr val="00B050"/>
                </a:solidFill>
              </a:rPr>
              <a:t>FROM</a:t>
            </a:r>
            <a:r>
              <a:rPr lang="en-US" sz="2400" b="1" dirty="0"/>
              <a:t> </a:t>
            </a:r>
            <a:r>
              <a:rPr lang="en-US" sz="2400" dirty="0"/>
              <a:t>SPACEXDATASET </a:t>
            </a:r>
            <a:r>
              <a:rPr lang="en-US" sz="2400" b="1" dirty="0">
                <a:solidFill>
                  <a:srgbClr val="00B050"/>
                </a:solidFill>
              </a:rPr>
              <a:t>WHERE</a:t>
            </a:r>
            <a:r>
              <a:rPr lang="en-US" sz="2400" dirty="0"/>
              <a:t> BOOSTER_VERSION </a:t>
            </a:r>
            <a:r>
              <a:rPr lang="en-US" sz="2400" b="1" dirty="0">
                <a:solidFill>
                  <a:srgbClr val="7030A0"/>
                </a:solidFill>
              </a:rPr>
              <a:t>=</a:t>
            </a:r>
            <a:r>
              <a:rPr lang="en-US" sz="2400" dirty="0">
                <a:solidFill>
                  <a:srgbClr val="FF0000"/>
                </a:solidFill>
              </a:rPr>
              <a:t>‘F9 v1.1'</a:t>
            </a:r>
            <a:r>
              <a:rPr lang="en-US" sz="2400" dirty="0"/>
              <a:t>;</a:t>
            </a:r>
            <a:endParaRPr lang="en-US" sz="2200" dirty="0">
              <a:solidFill>
                <a:schemeClr val="accent3">
                  <a:lumMod val="25000"/>
                </a:schemeClr>
              </a:solidFill>
              <a:latin typeface="Abadi" panose="020B0604020104020204" pitchFamily="34" charset="0"/>
            </a:endParaRPr>
          </a:p>
        </p:txBody>
      </p:sp>
      <p:pic>
        <p:nvPicPr>
          <p:cNvPr id="9" name="Picture 8">
            <a:extLst>
              <a:ext uri="{FF2B5EF4-FFF2-40B4-BE49-F238E27FC236}">
                <a16:creationId xmlns:a16="http://schemas.microsoft.com/office/drawing/2014/main" id="{CCA86A0E-5800-80D3-E0E9-7E8F687FC288}"/>
              </a:ext>
            </a:extLst>
          </p:cNvPr>
          <p:cNvPicPr>
            <a:picLocks noChangeAspect="1"/>
          </p:cNvPicPr>
          <p:nvPr/>
        </p:nvPicPr>
        <p:blipFill>
          <a:blip r:embed="rId3"/>
          <a:stretch>
            <a:fillRect/>
          </a:stretch>
        </p:blipFill>
        <p:spPr>
          <a:xfrm>
            <a:off x="8268206" y="1790901"/>
            <a:ext cx="2455446" cy="14175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9341AA0-2DC0-9BF9-8F41-1AFE5532880C}"/>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27</a:t>
            </a:fld>
            <a:endParaRPr lang="en-US"/>
          </a:p>
        </p:txBody>
      </p:sp>
      <p:sp>
        <p:nvSpPr>
          <p:cNvPr id="6" name="Title 1">
            <a:extLst>
              <a:ext uri="{FF2B5EF4-FFF2-40B4-BE49-F238E27FC236}">
                <a16:creationId xmlns:a16="http://schemas.microsoft.com/office/drawing/2014/main" id="{5484EB63-89FD-8A66-CD37-929C16ABD9F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Content Placeholder 4">
            <a:extLst>
              <a:ext uri="{FF2B5EF4-FFF2-40B4-BE49-F238E27FC236}">
                <a16:creationId xmlns:a16="http://schemas.microsoft.com/office/drawing/2014/main" id="{B07A2FB9-FEAA-ABDD-F747-051FD8424CFA}"/>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min_date</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2015-12-22</a:t>
            </a:r>
          </a:p>
        </p:txBody>
      </p:sp>
      <p:sp>
        <p:nvSpPr>
          <p:cNvPr id="8" name="Content Placeholder 4">
            <a:extLst>
              <a:ext uri="{FF2B5EF4-FFF2-40B4-BE49-F238E27FC236}">
                <a16:creationId xmlns:a16="http://schemas.microsoft.com/office/drawing/2014/main" id="{D63E7749-2A3E-4D3C-81DA-3F27E484364B}"/>
              </a:ext>
            </a:extLst>
          </p:cNvPr>
          <p:cNvSpPr txBox="1">
            <a:spLocks/>
          </p:cNvSpPr>
          <p:nvPr/>
        </p:nvSpPr>
        <p:spPr>
          <a:xfrm>
            <a:off x="2812649" y="1790901"/>
            <a:ext cx="570631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MIN</a:t>
            </a:r>
            <a:r>
              <a:rPr lang="en-US" sz="2400" dirty="0"/>
              <a:t>(DATE) </a:t>
            </a:r>
            <a:r>
              <a:rPr lang="en-US" sz="2400" b="1" dirty="0">
                <a:solidFill>
                  <a:srgbClr val="00B050"/>
                </a:solidFill>
              </a:rPr>
              <a:t>AS</a:t>
            </a:r>
            <a:r>
              <a:rPr lang="en-US" sz="2400" dirty="0"/>
              <a:t> MIN_DATE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'Success (ground pad)';</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B97FADAF-50A1-DC48-0476-AB9112D62568}"/>
              </a:ext>
            </a:extLst>
          </p:cNvPr>
          <p:cNvPicPr>
            <a:picLocks noChangeAspect="1"/>
          </p:cNvPicPr>
          <p:nvPr/>
        </p:nvPicPr>
        <p:blipFill>
          <a:blip r:embed="rId3"/>
          <a:stretch>
            <a:fillRect/>
          </a:stretch>
        </p:blipFill>
        <p:spPr>
          <a:xfrm>
            <a:off x="8378945" y="1756177"/>
            <a:ext cx="2578520" cy="155237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63688E9C-3EC4-ADDC-3952-E8C783C88B59}"/>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C52C1233-FAE0-D887-C526-458BBBE2714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endParaRPr lang="en-US" dirty="0">
              <a:solidFill>
                <a:srgbClr val="0B49CB"/>
              </a:solidFill>
              <a:latin typeface="Abadi"/>
            </a:endParaRPr>
          </a:p>
        </p:txBody>
      </p:sp>
      <p:sp>
        <p:nvSpPr>
          <p:cNvPr id="6" name="Content Placeholder 4">
            <a:extLst>
              <a:ext uri="{FF2B5EF4-FFF2-40B4-BE49-F238E27FC236}">
                <a16:creationId xmlns:a16="http://schemas.microsoft.com/office/drawing/2014/main" id="{9F940486-89F1-B3F3-9FC4-C21EEDB049BB}"/>
              </a:ext>
            </a:extLst>
          </p:cNvPr>
          <p:cNvSpPr txBox="1">
            <a:spLocks/>
          </p:cNvSpPr>
          <p:nvPr/>
        </p:nvSpPr>
        <p:spPr>
          <a:xfrm>
            <a:off x="868101" y="1790901"/>
            <a:ext cx="7650866"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a:solidFill>
                  <a:srgbClr val="7030A0"/>
                </a:solidFill>
              </a:rPr>
              <a:t>% %</a:t>
            </a:r>
            <a:r>
              <a:rPr lang="en-US" sz="2400" b="1">
                <a:solidFill>
                  <a:srgbClr val="00B050"/>
                </a:solidFill>
              </a:rPr>
              <a:t>sql</a:t>
            </a:r>
            <a:r>
              <a:rPr lang="en-US" sz="2400">
                <a:solidFill>
                  <a:srgbClr val="00B050"/>
                </a:solidFill>
              </a:rPr>
              <a:t> </a:t>
            </a:r>
          </a:p>
          <a:p>
            <a:pPr marL="0" indent="0">
              <a:lnSpc>
                <a:spcPct val="100000"/>
              </a:lnSpc>
              <a:spcBef>
                <a:spcPts val="1400"/>
              </a:spcBef>
              <a:buNone/>
            </a:pPr>
            <a:r>
              <a:rPr lang="en-US" sz="2400" b="1">
                <a:solidFill>
                  <a:srgbClr val="00B050"/>
                </a:solidFill>
              </a:rPr>
              <a:t>SELECT</a:t>
            </a:r>
            <a:r>
              <a:rPr lang="en-US" sz="2400"/>
              <a:t> booster_version </a:t>
            </a:r>
            <a:r>
              <a:rPr lang="en-US" sz="2400" b="1">
                <a:solidFill>
                  <a:srgbClr val="00B050"/>
                </a:solidFill>
              </a:rPr>
              <a:t>FROM</a:t>
            </a:r>
            <a:r>
              <a:rPr lang="en-US" sz="2400"/>
              <a:t> SPACEXDATASET </a:t>
            </a:r>
            <a:r>
              <a:rPr lang="en-US" sz="2400" b="1">
                <a:solidFill>
                  <a:srgbClr val="00B050"/>
                </a:solidFill>
              </a:rPr>
              <a:t>WHERE</a:t>
            </a:r>
            <a:r>
              <a:rPr lang="en-US" sz="2400"/>
              <a:t> payload_mass__kg_ </a:t>
            </a:r>
            <a:r>
              <a:rPr lang="en-US" sz="2400" b="1"/>
              <a:t>&gt;</a:t>
            </a:r>
            <a:r>
              <a:rPr lang="en-US" sz="2400"/>
              <a:t> </a:t>
            </a:r>
            <a:r>
              <a:rPr lang="en-US" sz="2400">
                <a:solidFill>
                  <a:srgbClr val="FF0000"/>
                </a:solidFill>
              </a:rPr>
              <a:t>'4000’</a:t>
            </a:r>
            <a:r>
              <a:rPr lang="en-US" sz="2400"/>
              <a:t> </a:t>
            </a:r>
            <a:r>
              <a:rPr lang="en-US" sz="2400" b="1">
                <a:solidFill>
                  <a:srgbClr val="00B050"/>
                </a:solidFill>
              </a:rPr>
              <a:t>AND</a:t>
            </a:r>
            <a:r>
              <a:rPr lang="en-US" sz="2400">
                <a:solidFill>
                  <a:srgbClr val="00B050"/>
                </a:solidFill>
              </a:rPr>
              <a:t> </a:t>
            </a:r>
            <a:r>
              <a:rPr lang="en-US" sz="2400"/>
              <a:t>payload_mass__kg_ </a:t>
            </a:r>
            <a:r>
              <a:rPr lang="en-US" sz="2400" b="1"/>
              <a:t>&lt;</a:t>
            </a:r>
            <a:r>
              <a:rPr lang="en-US" sz="2400"/>
              <a:t> </a:t>
            </a:r>
            <a:r>
              <a:rPr lang="en-US" sz="2400">
                <a:solidFill>
                  <a:srgbClr val="FF0000"/>
                </a:solidFill>
              </a:rPr>
              <a:t>'6000’ </a:t>
            </a:r>
            <a:r>
              <a:rPr lang="en-US" sz="2400" b="1">
                <a:solidFill>
                  <a:srgbClr val="00B050"/>
                </a:solidFill>
              </a:rPr>
              <a:t>AND</a:t>
            </a:r>
            <a:r>
              <a:rPr lang="en-US" sz="2400"/>
              <a:t> landing__outcome </a:t>
            </a:r>
            <a:r>
              <a:rPr lang="en-US" sz="2400" b="1"/>
              <a:t>=</a:t>
            </a:r>
            <a:r>
              <a:rPr lang="en-US" sz="2400"/>
              <a:t> </a:t>
            </a:r>
            <a:r>
              <a:rPr lang="en-US" sz="2400">
                <a:solidFill>
                  <a:srgbClr val="FF0000"/>
                </a:solidFill>
              </a:rPr>
              <a:t>'Success (drone ship)';</a:t>
            </a:r>
            <a:endParaRPr lang="en-US" sz="2400" dirty="0">
              <a:solidFill>
                <a:srgbClr val="FF0000"/>
              </a:solidFill>
              <a:latin typeface="Abadi" panose="020B0604020104020204" pitchFamily="34" charset="0"/>
            </a:endParaRPr>
          </a:p>
        </p:txBody>
      </p:sp>
      <p:pic>
        <p:nvPicPr>
          <p:cNvPr id="7" name="Picture 6">
            <a:extLst>
              <a:ext uri="{FF2B5EF4-FFF2-40B4-BE49-F238E27FC236}">
                <a16:creationId xmlns:a16="http://schemas.microsoft.com/office/drawing/2014/main" id="{7009102D-8A8D-9CBA-897E-F8EB85F11861}"/>
              </a:ext>
            </a:extLst>
          </p:cNvPr>
          <p:cNvPicPr>
            <a:picLocks noChangeAspect="1"/>
          </p:cNvPicPr>
          <p:nvPr/>
        </p:nvPicPr>
        <p:blipFill>
          <a:blip r:embed="rId3"/>
          <a:stretch>
            <a:fillRect/>
          </a:stretch>
        </p:blipFill>
        <p:spPr>
          <a:xfrm>
            <a:off x="8518967" y="1756177"/>
            <a:ext cx="2707218" cy="277271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B53C5DF8-BA21-299B-5494-45709AC90CAD}"/>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29</a:t>
            </a:fld>
            <a:endParaRPr lang="en-US"/>
          </a:p>
        </p:txBody>
      </p:sp>
      <p:sp>
        <p:nvSpPr>
          <p:cNvPr id="6" name="Title 1">
            <a:extLst>
              <a:ext uri="{FF2B5EF4-FFF2-40B4-BE49-F238E27FC236}">
                <a16:creationId xmlns:a16="http://schemas.microsoft.com/office/drawing/2014/main" id="{0459B51E-1926-80E1-B47E-FDE4BE5310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7" name="Content Placeholder 4">
            <a:extLst>
              <a:ext uri="{FF2B5EF4-FFF2-40B4-BE49-F238E27FC236}">
                <a16:creationId xmlns:a16="http://schemas.microsoft.com/office/drawing/2014/main" id="{8C5A78D0-AE9A-08DA-2A4D-3BB1AF951DC2}"/>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Success: 100</a:t>
            </a:r>
          </a:p>
        </p:txBody>
      </p:sp>
      <p:sp>
        <p:nvSpPr>
          <p:cNvPr id="8" name="Content Placeholder 4">
            <a:extLst>
              <a:ext uri="{FF2B5EF4-FFF2-40B4-BE49-F238E27FC236}">
                <a16:creationId xmlns:a16="http://schemas.microsoft.com/office/drawing/2014/main" id="{4CD18E20-F712-2F2B-F6CC-B12A6D75D235}"/>
              </a:ext>
            </a:extLst>
          </p:cNvPr>
          <p:cNvSpPr txBox="1">
            <a:spLocks/>
          </p:cNvSpPr>
          <p:nvPr/>
        </p:nvSpPr>
        <p:spPr>
          <a:xfrm>
            <a:off x="3477229" y="1790901"/>
            <a:ext cx="491441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r>
              <a:rPr lang="en-US" sz="2400" dirty="0">
                <a:solidFill>
                  <a:srgbClr val="00B050"/>
                </a:solidFill>
              </a:rPr>
              <a:t> </a:t>
            </a:r>
          </a:p>
          <a:p>
            <a:pPr marL="0" indent="0">
              <a:lnSpc>
                <a:spcPct val="100000"/>
              </a:lnSpc>
              <a:spcBef>
                <a:spcPts val="1400"/>
              </a:spcBef>
              <a:buNone/>
            </a:pPr>
            <a:r>
              <a:rPr lang="en-US" sz="2400" b="1" dirty="0">
                <a:solidFill>
                  <a:srgbClr val="00B050"/>
                </a:solidFill>
              </a:rPr>
              <a:t>SELECT</a:t>
            </a:r>
            <a:r>
              <a:rPr lang="en-US" sz="2400" dirty="0">
                <a:solidFill>
                  <a:srgbClr val="00B050"/>
                </a:solidFill>
              </a:rPr>
              <a:t> </a:t>
            </a:r>
            <a:r>
              <a:rPr lang="en-US" sz="2400" b="1" dirty="0">
                <a:solidFill>
                  <a:srgbClr val="00B050"/>
                </a:solidFill>
              </a:rPr>
              <a:t>COUNT</a:t>
            </a:r>
            <a:r>
              <a:rPr lang="en-US" sz="2400" dirty="0"/>
              <a:t>(</a:t>
            </a:r>
            <a:r>
              <a:rPr lang="en-US" sz="2400" b="1" dirty="0">
                <a:solidFill>
                  <a:srgbClr val="7030A0"/>
                </a:solidFill>
              </a:rPr>
              <a:t>*</a:t>
            </a:r>
            <a:r>
              <a:rPr lang="en-US" sz="2400" dirty="0"/>
              <a:t>) </a:t>
            </a:r>
            <a:r>
              <a:rPr lang="en-US" sz="2400" b="1" dirty="0">
                <a:solidFill>
                  <a:srgbClr val="00B050"/>
                </a:solidFill>
              </a:rPr>
              <a:t>AS</a:t>
            </a:r>
            <a:r>
              <a:rPr lang="en-US" sz="2400" dirty="0"/>
              <a:t> SUCCESS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mission_outcome</a:t>
            </a:r>
            <a:r>
              <a:rPr lang="en-US" sz="2400" dirty="0"/>
              <a:t> </a:t>
            </a:r>
            <a:r>
              <a:rPr lang="en-US" sz="2400" b="1" dirty="0">
                <a:solidFill>
                  <a:srgbClr val="00B050"/>
                </a:solidFill>
              </a:rPr>
              <a:t>LIKE</a:t>
            </a:r>
            <a:r>
              <a:rPr lang="en-US" sz="2400" dirty="0"/>
              <a:t> </a:t>
            </a:r>
            <a:r>
              <a:rPr lang="en-US" sz="2400" dirty="0">
                <a:solidFill>
                  <a:srgbClr val="FF0000"/>
                </a:solidFill>
              </a:rPr>
              <a:t>'Success%'</a:t>
            </a:r>
            <a:r>
              <a:rPr lang="en-US" sz="2400" dirty="0"/>
              <a:t>;</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CD787D23-64F1-A89C-36E4-93A607E25717}"/>
              </a:ext>
            </a:extLst>
          </p:cNvPr>
          <p:cNvPicPr>
            <a:picLocks noChangeAspect="1"/>
          </p:cNvPicPr>
          <p:nvPr/>
        </p:nvPicPr>
        <p:blipFill>
          <a:blip r:embed="rId3"/>
          <a:stretch>
            <a:fillRect/>
          </a:stretch>
        </p:blipFill>
        <p:spPr>
          <a:xfrm>
            <a:off x="8586244" y="1790901"/>
            <a:ext cx="2120337" cy="15979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84FDDBE3-CC93-43EE-703B-617799323560}"/>
              </a:ext>
            </a:extLst>
          </p:cNvPr>
          <p:cNvSpPr txBox="1">
            <a:spLocks/>
          </p:cNvSpPr>
          <p:nvPr/>
        </p:nvSpPr>
        <p:spPr>
          <a:xfrm>
            <a:off x="958903" y="1713053"/>
            <a:ext cx="10326708" cy="431251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0" marR="142875">
              <a:spcBef>
                <a:spcPts val="359"/>
              </a:spcBef>
              <a:tabLst>
                <a:tab pos="240665" algn="l"/>
                <a:tab pos="241300" algn="l"/>
              </a:tabLst>
            </a:pPr>
            <a:r>
              <a:rPr lang="en-US" sz="2200" spc="-20" dirty="0">
                <a:solidFill>
                  <a:schemeClr val="tx1">
                    <a:lumMod val="85000"/>
                    <a:lumOff val="15000"/>
                  </a:schemeClr>
                </a:solidFill>
                <a:latin typeface="Carlito"/>
                <a:cs typeface="Carlito"/>
              </a:rPr>
              <a:t>We have collected data from </a:t>
            </a:r>
            <a:r>
              <a:rPr lang="en-US" sz="2200" spc="-15" dirty="0">
                <a:solidFill>
                  <a:schemeClr val="tx1">
                    <a:lumMod val="85000"/>
                    <a:lumOff val="15000"/>
                  </a:schemeClr>
                </a:solidFill>
                <a:latin typeface="Carlito"/>
                <a:cs typeface="Carlito"/>
              </a:rPr>
              <a:t>public SpaceX </a:t>
            </a:r>
            <a:r>
              <a:rPr lang="en-US" sz="2200" spc="-5" dirty="0">
                <a:solidFill>
                  <a:schemeClr val="tx1">
                    <a:lumMod val="85000"/>
                    <a:lumOff val="15000"/>
                  </a:schemeClr>
                </a:solidFill>
                <a:latin typeface="Carlito"/>
                <a:cs typeface="Carlito"/>
              </a:rPr>
              <a:t>API and by scrapping </a:t>
            </a:r>
            <a:r>
              <a:rPr lang="en-US" sz="2200" spc="-10" dirty="0">
                <a:solidFill>
                  <a:schemeClr val="tx1">
                    <a:lumMod val="85000"/>
                    <a:lumOff val="15000"/>
                  </a:schemeClr>
                </a:solidFill>
                <a:latin typeface="Carlito"/>
                <a:cs typeface="Carlito"/>
              </a:rPr>
              <a:t>SpaceX </a:t>
            </a:r>
            <a:r>
              <a:rPr lang="en-US" sz="2200" spc="-5" dirty="0">
                <a:solidFill>
                  <a:schemeClr val="tx1">
                    <a:lumMod val="85000"/>
                    <a:lumOff val="15000"/>
                  </a:schemeClr>
                </a:solidFill>
                <a:latin typeface="Carlito"/>
                <a:cs typeface="Carlito"/>
              </a:rPr>
              <a:t>Wikipedia </a:t>
            </a:r>
            <a:r>
              <a:rPr lang="en-US" sz="2200" spc="-20" dirty="0">
                <a:solidFill>
                  <a:schemeClr val="tx1">
                    <a:lumMod val="85000"/>
                    <a:lumOff val="15000"/>
                  </a:schemeClr>
                </a:solidFill>
                <a:latin typeface="Carlito"/>
                <a:cs typeface="Carlito"/>
              </a:rPr>
              <a:t>page. </a:t>
            </a:r>
            <a:r>
              <a:rPr lang="en-US" sz="2200" spc="-25" dirty="0">
                <a:solidFill>
                  <a:schemeClr val="tx1">
                    <a:lumMod val="85000"/>
                    <a:lumOff val="15000"/>
                  </a:schemeClr>
                </a:solidFill>
                <a:latin typeface="Carlito"/>
                <a:cs typeface="Carlito"/>
              </a:rPr>
              <a:t>Created </a:t>
            </a:r>
            <a:r>
              <a:rPr lang="en-US" sz="2200" spc="-5" dirty="0">
                <a:solidFill>
                  <a:schemeClr val="tx1">
                    <a:lumMod val="85000"/>
                    <a:lumOff val="15000"/>
                  </a:schemeClr>
                </a:solidFill>
                <a:latin typeface="Carlito"/>
                <a:cs typeface="Carlito"/>
              </a:rPr>
              <a:t>labels  </a:t>
            </a:r>
            <a:r>
              <a:rPr lang="en-US" sz="2200" spc="-20" dirty="0">
                <a:solidFill>
                  <a:schemeClr val="tx1">
                    <a:lumMod val="85000"/>
                    <a:lumOff val="15000"/>
                  </a:schemeClr>
                </a:solidFill>
                <a:latin typeface="Carlito"/>
                <a:cs typeface="Carlito"/>
              </a:rPr>
              <a:t>column </a:t>
            </a:r>
            <a:r>
              <a:rPr lang="en-US" sz="2200" spc="-35" dirty="0">
                <a:solidFill>
                  <a:schemeClr val="tx1">
                    <a:lumMod val="85000"/>
                    <a:lumOff val="15000"/>
                  </a:schemeClr>
                </a:solidFill>
                <a:latin typeface="Carlito"/>
                <a:cs typeface="Carlito"/>
              </a:rPr>
              <a:t>‘Class’ </a:t>
            </a:r>
            <a:r>
              <a:rPr lang="en-US" sz="2200" spc="-5" dirty="0">
                <a:solidFill>
                  <a:schemeClr val="tx1">
                    <a:lumMod val="85000"/>
                    <a:lumOff val="15000"/>
                  </a:schemeClr>
                </a:solidFill>
                <a:latin typeface="Carlito"/>
                <a:cs typeface="Carlito"/>
              </a:rPr>
              <a:t>which denotes all the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We performed EDA (Exploratory Data Analysis) using </a:t>
            </a:r>
            <a:r>
              <a:rPr lang="en-US" sz="2200" dirty="0">
                <a:solidFill>
                  <a:schemeClr val="tx1">
                    <a:lumMod val="85000"/>
                    <a:lumOff val="15000"/>
                  </a:schemeClr>
                </a:solidFill>
                <a:latin typeface="Carlito"/>
                <a:cs typeface="Carlito"/>
              </a:rPr>
              <a:t>SQL, </a:t>
            </a:r>
            <a:r>
              <a:rPr lang="en-US" sz="2200" spc="-20" dirty="0">
                <a:solidFill>
                  <a:schemeClr val="tx1">
                    <a:lumMod val="85000"/>
                    <a:lumOff val="15000"/>
                  </a:schemeClr>
                </a:solidFill>
                <a:latin typeface="Carlito"/>
                <a:cs typeface="Carlito"/>
              </a:rPr>
              <a:t>visualization, </a:t>
            </a:r>
            <a:r>
              <a:rPr lang="en-US" sz="2200" spc="-25" dirty="0">
                <a:solidFill>
                  <a:schemeClr val="tx1">
                    <a:lumMod val="85000"/>
                    <a:lumOff val="15000"/>
                  </a:schemeClr>
                </a:solidFill>
                <a:latin typeface="Carlito"/>
                <a:cs typeface="Carlito"/>
              </a:rPr>
              <a:t>folium </a:t>
            </a:r>
            <a:r>
              <a:rPr lang="en-US" sz="2200" spc="-15" dirty="0">
                <a:solidFill>
                  <a:schemeClr val="tx1">
                    <a:lumMod val="85000"/>
                    <a:lumOff val="15000"/>
                  </a:schemeClr>
                </a:solidFill>
                <a:latin typeface="Carlito"/>
                <a:cs typeface="Carlito"/>
              </a:rPr>
              <a:t>maps,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dashboards. Then we </a:t>
            </a:r>
            <a:r>
              <a:rPr lang="en-US" sz="2200" spc="-25" dirty="0">
                <a:solidFill>
                  <a:schemeClr val="tx1">
                    <a:lumMod val="85000"/>
                    <a:lumOff val="15000"/>
                  </a:schemeClr>
                </a:solidFill>
                <a:latin typeface="Carlito"/>
                <a:cs typeface="Carlito"/>
              </a:rPr>
              <a:t>gathered </a:t>
            </a:r>
            <a:r>
              <a:rPr lang="en-US" sz="2200" spc="-30" dirty="0">
                <a:solidFill>
                  <a:schemeClr val="tx1">
                    <a:lumMod val="85000"/>
                    <a:lumOff val="15000"/>
                  </a:schemeClr>
                </a:solidFill>
                <a:latin typeface="Carlito"/>
                <a:cs typeface="Carlito"/>
              </a:rPr>
              <a:t>relevant </a:t>
            </a:r>
            <a:r>
              <a:rPr lang="en-US" sz="2200" spc="-20" dirty="0">
                <a:solidFill>
                  <a:schemeClr val="tx1">
                    <a:lumMod val="85000"/>
                    <a:lumOff val="15000"/>
                  </a:schemeClr>
                </a:solidFill>
                <a:latin typeface="Carlito"/>
                <a:cs typeface="Carlito"/>
              </a:rPr>
              <a:t>columns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be </a:t>
            </a:r>
            <a:r>
              <a:rPr lang="en-US" sz="2200" spc="-10" dirty="0">
                <a:solidFill>
                  <a:schemeClr val="tx1">
                    <a:lumMod val="85000"/>
                    <a:lumOff val="15000"/>
                  </a:schemeClr>
                </a:solidFill>
                <a:latin typeface="Carlito"/>
                <a:cs typeface="Carlito"/>
              </a:rPr>
              <a:t>used </a:t>
            </a:r>
            <a:r>
              <a:rPr lang="en-US" sz="2200" spc="-5" dirty="0">
                <a:solidFill>
                  <a:schemeClr val="tx1">
                    <a:lumMod val="85000"/>
                    <a:lumOff val="15000"/>
                  </a:schemeClr>
                </a:solidFill>
                <a:latin typeface="Carlito"/>
                <a:cs typeface="Carlito"/>
              </a:rPr>
              <a:t>as our </a:t>
            </a:r>
            <a:r>
              <a:rPr lang="en-US" sz="2200" spc="-30" dirty="0">
                <a:solidFill>
                  <a:schemeClr val="tx1">
                    <a:lumMod val="85000"/>
                    <a:lumOff val="15000"/>
                  </a:schemeClr>
                </a:solidFill>
                <a:latin typeface="Carlito"/>
                <a:cs typeface="Carlito"/>
              </a:rPr>
              <a:t>features. After that we performed One Hot Encoding and </a:t>
            </a:r>
            <a:r>
              <a:rPr lang="en-US" sz="2200" spc="-20" dirty="0">
                <a:solidFill>
                  <a:schemeClr val="tx1">
                    <a:lumMod val="85000"/>
                    <a:lumOff val="15000"/>
                  </a:schemeClr>
                </a:solidFill>
                <a:latin typeface="Carlito"/>
                <a:cs typeface="Carlito"/>
              </a:rPr>
              <a:t>changed </a:t>
            </a:r>
            <a:r>
              <a:rPr lang="en-US" sz="2200" spc="-5" dirty="0">
                <a:solidFill>
                  <a:schemeClr val="tx1">
                    <a:lumMod val="85000"/>
                    <a:lumOff val="15000"/>
                  </a:schemeClr>
                </a:solidFill>
                <a:latin typeface="Carlito"/>
                <a:cs typeface="Carlito"/>
              </a:rPr>
              <a:t>all the </a:t>
            </a:r>
            <a:r>
              <a:rPr lang="en-US" sz="2200" spc="-25" dirty="0">
                <a:solidFill>
                  <a:schemeClr val="tx1">
                    <a:lumMod val="85000"/>
                    <a:lumOff val="15000"/>
                  </a:schemeClr>
                </a:solidFill>
                <a:latin typeface="Carlito"/>
                <a:cs typeface="Carlito"/>
              </a:rPr>
              <a:t>categorical </a:t>
            </a:r>
            <a:r>
              <a:rPr lang="en-US" sz="2200" spc="-20" dirty="0">
                <a:solidFill>
                  <a:schemeClr val="tx1">
                    <a:lumMod val="85000"/>
                    <a:lumOff val="15000"/>
                  </a:schemeClr>
                </a:solidFill>
                <a:latin typeface="Carlito"/>
                <a:cs typeface="Carlito"/>
              </a:rPr>
              <a:t>variables </a:t>
            </a:r>
            <a:r>
              <a:rPr lang="en-US" sz="2200" spc="-30" dirty="0">
                <a:solidFill>
                  <a:schemeClr val="tx1">
                    <a:lumMod val="85000"/>
                    <a:lumOff val="15000"/>
                  </a:schemeClr>
                </a:solidFill>
                <a:latin typeface="Carlito"/>
                <a:cs typeface="Carlito"/>
              </a:rPr>
              <a:t>to </a:t>
            </a:r>
            <a:r>
              <a:rPr lang="en-US" sz="2200" spc="-5" dirty="0">
                <a:solidFill>
                  <a:schemeClr val="tx1">
                    <a:lumMod val="85000"/>
                    <a:lumOff val="15000"/>
                  </a:schemeClr>
                </a:solidFill>
                <a:latin typeface="Carlito"/>
                <a:cs typeface="Carlito"/>
              </a:rPr>
              <a:t>binary</a:t>
            </a:r>
            <a:r>
              <a:rPr lang="en-US" sz="2200" spc="-20" dirty="0">
                <a:solidFill>
                  <a:schemeClr val="tx1">
                    <a:lumMod val="85000"/>
                    <a:lumOff val="15000"/>
                  </a:schemeClr>
                </a:solidFill>
                <a:latin typeface="Carlito"/>
                <a:cs typeface="Carlito"/>
              </a:rPr>
              <a:t>.  </a:t>
            </a:r>
            <a:r>
              <a:rPr lang="en-US" sz="2200" spc="-25" dirty="0">
                <a:solidFill>
                  <a:schemeClr val="tx1">
                    <a:lumMod val="85000"/>
                    <a:lumOff val="15000"/>
                  </a:schemeClr>
                </a:solidFill>
                <a:latin typeface="Carlito"/>
                <a:cs typeface="Carlito"/>
              </a:rPr>
              <a:t>We standardized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and </a:t>
            </a:r>
            <a:r>
              <a:rPr lang="en-US" sz="2200" spc="-15" dirty="0">
                <a:solidFill>
                  <a:schemeClr val="tx1">
                    <a:lumMod val="85000"/>
                    <a:lumOff val="15000"/>
                  </a:schemeClr>
                </a:solidFill>
                <a:latin typeface="Carlito"/>
                <a:cs typeface="Carlito"/>
              </a:rPr>
              <a:t>used </a:t>
            </a:r>
            <a:r>
              <a:rPr lang="en-US" sz="2200" spc="-20" dirty="0" err="1">
                <a:solidFill>
                  <a:schemeClr val="tx1">
                    <a:lumMod val="85000"/>
                    <a:lumOff val="15000"/>
                  </a:schemeClr>
                </a:solidFill>
                <a:latin typeface="Carlito"/>
                <a:cs typeface="Carlito"/>
              </a:rPr>
              <a:t>GridSearchCV</a:t>
            </a:r>
            <a:r>
              <a:rPr lang="en-US" sz="2200" spc="-20" dirty="0">
                <a:solidFill>
                  <a:schemeClr val="tx1">
                    <a:lumMod val="85000"/>
                    <a:lumOff val="15000"/>
                  </a:schemeClr>
                </a:solidFill>
                <a:latin typeface="Carlito"/>
                <a:cs typeface="Carlito"/>
              </a:rPr>
              <a:t> </a:t>
            </a:r>
            <a:r>
              <a:rPr lang="en-US" sz="2200" spc="-30" dirty="0">
                <a:solidFill>
                  <a:schemeClr val="tx1">
                    <a:lumMod val="85000"/>
                    <a:lumOff val="15000"/>
                  </a:schemeClr>
                </a:solidFill>
                <a:latin typeface="Carlito"/>
                <a:cs typeface="Carlito"/>
              </a:rPr>
              <a:t>to </a:t>
            </a:r>
            <a:r>
              <a:rPr lang="en-US" sz="2200" spc="-15" dirty="0">
                <a:solidFill>
                  <a:schemeClr val="tx1">
                    <a:lumMod val="85000"/>
                    <a:lumOff val="15000"/>
                  </a:schemeClr>
                </a:solidFill>
                <a:latin typeface="Carlito"/>
                <a:cs typeface="Carlito"/>
              </a:rPr>
              <a:t>find the </a:t>
            </a:r>
            <a:r>
              <a:rPr lang="en-US" sz="2200" spc="-20" dirty="0">
                <a:solidFill>
                  <a:schemeClr val="tx1">
                    <a:lumMod val="85000"/>
                    <a:lumOff val="15000"/>
                  </a:schemeClr>
                </a:solidFill>
                <a:latin typeface="Carlito"/>
                <a:cs typeface="Carlito"/>
              </a:rPr>
              <a:t>best </a:t>
            </a:r>
            <a:r>
              <a:rPr lang="en-US" sz="2200" spc="-40" dirty="0">
                <a:solidFill>
                  <a:schemeClr val="tx1">
                    <a:lumMod val="85000"/>
                    <a:lumOff val="15000"/>
                  </a:schemeClr>
                </a:solidFill>
                <a:latin typeface="Carlito"/>
                <a:cs typeface="Carlito"/>
              </a:rPr>
              <a:t>parameters </a:t>
            </a:r>
            <a:r>
              <a:rPr lang="en-US" sz="2200" spc="-35" dirty="0">
                <a:solidFill>
                  <a:schemeClr val="tx1">
                    <a:lumMod val="85000"/>
                    <a:lumOff val="15000"/>
                  </a:schemeClr>
                </a:solidFill>
                <a:latin typeface="Carlito"/>
                <a:cs typeface="Carlito"/>
              </a:rPr>
              <a:t>for our </a:t>
            </a:r>
            <a:r>
              <a:rPr lang="en-US" sz="2200" spc="-5" dirty="0">
                <a:solidFill>
                  <a:schemeClr val="tx1">
                    <a:lumMod val="85000"/>
                    <a:lumOff val="15000"/>
                  </a:schemeClr>
                </a:solidFill>
                <a:latin typeface="Carlito"/>
                <a:cs typeface="Carlito"/>
              </a:rPr>
              <a:t>machine learning models. Finally, we </a:t>
            </a:r>
            <a:r>
              <a:rPr lang="en-US" sz="2200" spc="-20" dirty="0">
                <a:solidFill>
                  <a:schemeClr val="tx1">
                    <a:lumMod val="85000"/>
                    <a:lumOff val="15000"/>
                  </a:schemeClr>
                </a:solidFill>
                <a:latin typeface="Carlito"/>
                <a:cs typeface="Carlito"/>
              </a:rPr>
              <a:t>visualized the </a:t>
            </a:r>
            <a:r>
              <a:rPr lang="en-US" sz="2200" spc="-25" dirty="0">
                <a:solidFill>
                  <a:schemeClr val="tx1">
                    <a:lumMod val="85000"/>
                    <a:lumOff val="15000"/>
                  </a:schemeClr>
                </a:solidFill>
                <a:latin typeface="Carlito"/>
                <a:cs typeface="Carlito"/>
              </a:rPr>
              <a:t>accuracy score </a:t>
            </a:r>
            <a:r>
              <a:rPr lang="en-US" sz="2200" dirty="0">
                <a:solidFill>
                  <a:schemeClr val="tx1">
                    <a:lumMod val="85000"/>
                    <a:lumOff val="15000"/>
                  </a:schemeClr>
                </a:solidFill>
                <a:latin typeface="Carlito"/>
                <a:cs typeface="Carlito"/>
              </a:rPr>
              <a:t>of </a:t>
            </a:r>
            <a:r>
              <a:rPr lang="en-US" sz="2200" spc="-5" dirty="0">
                <a:solidFill>
                  <a:schemeClr val="tx1">
                    <a:lumMod val="85000"/>
                    <a:lumOff val="15000"/>
                  </a:schemeClr>
                </a:solidFill>
                <a:latin typeface="Carlito"/>
                <a:cs typeface="Carlito"/>
              </a:rPr>
              <a:t>all</a:t>
            </a:r>
            <a:r>
              <a:rPr lang="en-US" sz="2200" spc="-40" dirty="0">
                <a:solidFill>
                  <a:schemeClr val="tx1">
                    <a:lumMod val="85000"/>
                    <a:lumOff val="15000"/>
                  </a:schemeClr>
                </a:solidFill>
                <a:latin typeface="Carlito"/>
                <a:cs typeface="Carlito"/>
              </a:rPr>
              <a:t> </a:t>
            </a:r>
            <a:r>
              <a:rPr lang="en-US" sz="2200" spc="-5" dirty="0">
                <a:solidFill>
                  <a:schemeClr val="tx1">
                    <a:lumMod val="85000"/>
                    <a:lumOff val="15000"/>
                  </a:schemeClr>
                </a:solidFill>
                <a:latin typeface="Carlito"/>
                <a:cs typeface="Carlito"/>
              </a:rPr>
              <a:t>models.</a:t>
            </a:r>
            <a:endParaRPr lang="en-US" sz="2200" dirty="0">
              <a:solidFill>
                <a:schemeClr val="tx1">
                  <a:lumMod val="85000"/>
                  <a:lumOff val="15000"/>
                </a:schemeClr>
              </a:solidFill>
              <a:latin typeface="Carlito"/>
              <a:cs typeface="Carlito"/>
            </a:endParaRPr>
          </a:p>
          <a:p>
            <a:pPr marL="241300" marR="5080">
              <a:lnSpc>
                <a:spcPct val="90900"/>
              </a:lnSpc>
              <a:spcBef>
                <a:spcPts val="1645"/>
              </a:spcBef>
              <a:tabLst>
                <a:tab pos="240665" algn="l"/>
                <a:tab pos="241300" algn="l"/>
              </a:tabLst>
            </a:pPr>
            <a:r>
              <a:rPr lang="en-US" sz="2200" spc="-20" dirty="0">
                <a:solidFill>
                  <a:schemeClr val="tx1">
                    <a:lumMod val="85000"/>
                    <a:lumOff val="15000"/>
                  </a:schemeClr>
                </a:solidFill>
                <a:latin typeface="Carlito"/>
                <a:cs typeface="Carlito"/>
              </a:rPr>
              <a:t>We used four </a:t>
            </a:r>
            <a:r>
              <a:rPr lang="en-US" sz="2200" spc="-15" dirty="0">
                <a:solidFill>
                  <a:schemeClr val="tx1">
                    <a:lumMod val="85000"/>
                    <a:lumOff val="15000"/>
                  </a:schemeClr>
                </a:solidFill>
                <a:latin typeface="Carlito"/>
                <a:cs typeface="Carlito"/>
              </a:rPr>
              <a:t>machine </a:t>
            </a:r>
            <a:r>
              <a:rPr lang="en-US" sz="2200" spc="-5" dirty="0">
                <a:solidFill>
                  <a:schemeClr val="tx1">
                    <a:lumMod val="85000"/>
                    <a:lumOff val="15000"/>
                  </a:schemeClr>
                </a:solidFill>
                <a:latin typeface="Carlito"/>
                <a:cs typeface="Carlito"/>
              </a:rPr>
              <a:t>learning models- Logistic </a:t>
            </a:r>
            <a:r>
              <a:rPr lang="en-US" sz="2200" spc="-20" dirty="0">
                <a:solidFill>
                  <a:schemeClr val="tx1">
                    <a:lumMod val="85000"/>
                    <a:lumOff val="15000"/>
                  </a:schemeClr>
                </a:solidFill>
                <a:latin typeface="Carlito"/>
                <a:cs typeface="Carlito"/>
              </a:rPr>
              <a:t>Regression, </a:t>
            </a:r>
            <a:r>
              <a:rPr lang="en-US" sz="2200" spc="-15" dirty="0">
                <a:solidFill>
                  <a:schemeClr val="tx1">
                    <a:lumMod val="85000"/>
                    <a:lumOff val="15000"/>
                  </a:schemeClr>
                </a:solidFill>
                <a:latin typeface="Carlito"/>
                <a:cs typeface="Carlito"/>
              </a:rPr>
              <a:t>Support </a:t>
            </a:r>
            <a:r>
              <a:rPr lang="en-US" sz="2200" spc="-50" dirty="0">
                <a:solidFill>
                  <a:schemeClr val="tx1">
                    <a:lumMod val="85000"/>
                    <a:lumOff val="15000"/>
                  </a:schemeClr>
                </a:solidFill>
                <a:latin typeface="Carlito"/>
                <a:cs typeface="Carlito"/>
              </a:rPr>
              <a:t>Vector  </a:t>
            </a:r>
            <a:r>
              <a:rPr lang="en-US" sz="2200" spc="-5" dirty="0">
                <a:solidFill>
                  <a:schemeClr val="tx1">
                    <a:lumMod val="85000"/>
                    <a:lumOff val="15000"/>
                  </a:schemeClr>
                </a:solidFill>
                <a:latin typeface="Carlito"/>
                <a:cs typeface="Carlito"/>
              </a:rPr>
              <a:t>Machine (SVM), </a:t>
            </a:r>
            <a:r>
              <a:rPr lang="en-US" sz="2200" spc="-15" dirty="0">
                <a:solidFill>
                  <a:schemeClr val="tx1">
                    <a:lumMod val="85000"/>
                    <a:lumOff val="15000"/>
                  </a:schemeClr>
                </a:solidFill>
                <a:latin typeface="Carlito"/>
                <a:cs typeface="Carlito"/>
              </a:rPr>
              <a:t>Decision </a:t>
            </a:r>
            <a:r>
              <a:rPr lang="en-US" sz="2200" spc="-80" dirty="0">
                <a:solidFill>
                  <a:schemeClr val="tx1">
                    <a:lumMod val="85000"/>
                    <a:lumOff val="15000"/>
                  </a:schemeClr>
                </a:solidFill>
                <a:latin typeface="Carlito"/>
                <a:cs typeface="Carlito"/>
              </a:rPr>
              <a:t>Tree </a:t>
            </a:r>
            <a:r>
              <a:rPr lang="en-US" sz="2200" spc="-45" dirty="0">
                <a:solidFill>
                  <a:schemeClr val="tx1">
                    <a:lumMod val="85000"/>
                    <a:lumOff val="15000"/>
                  </a:schemeClr>
                </a:solidFill>
                <a:latin typeface="Carlito"/>
                <a:cs typeface="Carlito"/>
              </a:rPr>
              <a:t>Classifier, </a:t>
            </a:r>
            <a:r>
              <a:rPr lang="en-US" sz="2200" spc="-5" dirty="0">
                <a:solidFill>
                  <a:schemeClr val="tx1">
                    <a:lumMod val="85000"/>
                    <a:lumOff val="15000"/>
                  </a:schemeClr>
                </a:solidFill>
                <a:latin typeface="Carlito"/>
                <a:cs typeface="Carlito"/>
              </a:rPr>
              <a:t>and K </a:t>
            </a:r>
            <a:r>
              <a:rPr lang="en-US" sz="2200" spc="-20" dirty="0">
                <a:solidFill>
                  <a:schemeClr val="tx1">
                    <a:lumMod val="85000"/>
                    <a:lumOff val="15000"/>
                  </a:schemeClr>
                </a:solidFill>
                <a:latin typeface="Carlito"/>
                <a:cs typeface="Carlito"/>
              </a:rPr>
              <a:t>Nearest Neighbors. </a:t>
            </a:r>
            <a:r>
              <a:rPr lang="en-US" sz="2200" spc="-5" dirty="0">
                <a:solidFill>
                  <a:schemeClr val="tx1">
                    <a:lumMod val="85000"/>
                    <a:lumOff val="15000"/>
                  </a:schemeClr>
                </a:solidFill>
                <a:latin typeface="Carlito"/>
                <a:cs typeface="Carlito"/>
              </a:rPr>
              <a:t>All </a:t>
            </a:r>
            <a:r>
              <a:rPr lang="en-US" sz="2200" spc="-20" dirty="0">
                <a:solidFill>
                  <a:schemeClr val="tx1">
                    <a:lumMod val="85000"/>
                    <a:lumOff val="15000"/>
                  </a:schemeClr>
                </a:solidFill>
                <a:latin typeface="Carlito"/>
                <a:cs typeface="Carlito"/>
              </a:rPr>
              <a:t>produced </a:t>
            </a:r>
            <a:r>
              <a:rPr lang="en-US" sz="2200" spc="-15" dirty="0">
                <a:solidFill>
                  <a:schemeClr val="tx1">
                    <a:lumMod val="85000"/>
                    <a:lumOff val="15000"/>
                  </a:schemeClr>
                </a:solidFill>
                <a:latin typeface="Carlito"/>
                <a:cs typeface="Carlito"/>
              </a:rPr>
              <a:t>similar </a:t>
            </a:r>
            <a:r>
              <a:rPr lang="en-US" sz="2200" spc="-20" dirty="0">
                <a:solidFill>
                  <a:schemeClr val="tx1">
                    <a:lumMod val="85000"/>
                    <a:lumOff val="15000"/>
                  </a:schemeClr>
                </a:solidFill>
                <a:latin typeface="Carlito"/>
                <a:cs typeface="Carlito"/>
              </a:rPr>
              <a:t>results  </a:t>
            </a:r>
            <a:r>
              <a:rPr lang="en-US" sz="2200" spc="-5" dirty="0">
                <a:solidFill>
                  <a:schemeClr val="tx1">
                    <a:lumMod val="85000"/>
                    <a:lumOff val="15000"/>
                  </a:schemeClr>
                </a:solidFill>
                <a:latin typeface="Carlito"/>
                <a:cs typeface="Carlito"/>
              </a:rPr>
              <a:t>with the </a:t>
            </a:r>
            <a:r>
              <a:rPr lang="en-US" sz="2200" spc="-25" dirty="0">
                <a:solidFill>
                  <a:schemeClr val="tx1">
                    <a:lumMod val="85000"/>
                    <a:lumOff val="15000"/>
                  </a:schemeClr>
                </a:solidFill>
                <a:latin typeface="Carlito"/>
                <a:cs typeface="Carlito"/>
              </a:rPr>
              <a:t>accuracy </a:t>
            </a:r>
            <a:r>
              <a:rPr lang="en-US" sz="2200" spc="-45" dirty="0">
                <a:solidFill>
                  <a:schemeClr val="tx1">
                    <a:lumMod val="85000"/>
                    <a:lumOff val="15000"/>
                  </a:schemeClr>
                </a:solidFill>
                <a:latin typeface="Carlito"/>
                <a:cs typeface="Carlito"/>
              </a:rPr>
              <a:t>rate </a:t>
            </a:r>
            <a:r>
              <a:rPr lang="en-US" sz="2200" dirty="0">
                <a:solidFill>
                  <a:schemeClr val="tx1">
                    <a:lumMod val="85000"/>
                    <a:lumOff val="15000"/>
                  </a:schemeClr>
                </a:solidFill>
                <a:latin typeface="Carlito"/>
                <a:cs typeface="Carlito"/>
              </a:rPr>
              <a:t>of almost </a:t>
            </a:r>
            <a:r>
              <a:rPr lang="en-US" sz="2200" spc="-5" dirty="0">
                <a:solidFill>
                  <a:schemeClr val="tx1">
                    <a:lumMod val="85000"/>
                    <a:lumOff val="15000"/>
                  </a:schemeClr>
                </a:solidFill>
                <a:latin typeface="Carlito"/>
                <a:cs typeface="Carlito"/>
              </a:rPr>
              <a:t>83.33%. All models </a:t>
            </a:r>
            <a:r>
              <a:rPr lang="en-US" sz="2200" spc="-20" dirty="0">
                <a:solidFill>
                  <a:schemeClr val="tx1">
                    <a:lumMod val="85000"/>
                    <a:lumOff val="15000"/>
                  </a:schemeClr>
                </a:solidFill>
                <a:latin typeface="Carlito"/>
                <a:cs typeface="Carlito"/>
              </a:rPr>
              <a:t>over </a:t>
            </a:r>
            <a:r>
              <a:rPr lang="en-US" sz="2200" spc="-25" dirty="0">
                <a:solidFill>
                  <a:schemeClr val="tx1">
                    <a:lumMod val="85000"/>
                    <a:lumOff val="15000"/>
                  </a:schemeClr>
                </a:solidFill>
                <a:latin typeface="Carlito"/>
                <a:cs typeface="Carlito"/>
              </a:rPr>
              <a:t>predicted </a:t>
            </a:r>
            <a:r>
              <a:rPr lang="en-US" sz="2200" spc="-20" dirty="0">
                <a:solidFill>
                  <a:schemeClr val="tx1">
                    <a:lumMod val="85000"/>
                    <a:lumOff val="15000"/>
                  </a:schemeClr>
                </a:solidFill>
                <a:latin typeface="Carlito"/>
                <a:cs typeface="Carlito"/>
              </a:rPr>
              <a:t>successful </a:t>
            </a:r>
            <a:r>
              <a:rPr lang="en-US" sz="2200" spc="-5" dirty="0">
                <a:solidFill>
                  <a:schemeClr val="tx1">
                    <a:lumMod val="85000"/>
                    <a:lumOff val="15000"/>
                  </a:schemeClr>
                </a:solidFill>
                <a:latin typeface="Carlito"/>
                <a:cs typeface="Carlito"/>
              </a:rPr>
              <a:t>landings. </a:t>
            </a:r>
            <a:r>
              <a:rPr lang="en-US" sz="2200" spc="-20" dirty="0">
                <a:solidFill>
                  <a:schemeClr val="tx1">
                    <a:lumMod val="85000"/>
                    <a:lumOff val="15000"/>
                  </a:schemeClr>
                </a:solidFill>
                <a:latin typeface="Carlito"/>
                <a:cs typeface="Carlito"/>
              </a:rPr>
              <a:t>It is clear that more </a:t>
            </a:r>
            <a:r>
              <a:rPr lang="en-US" sz="2200" spc="-35" dirty="0">
                <a:solidFill>
                  <a:schemeClr val="tx1">
                    <a:lumMod val="85000"/>
                    <a:lumOff val="15000"/>
                  </a:schemeClr>
                </a:solidFill>
                <a:latin typeface="Carlito"/>
                <a:cs typeface="Carlito"/>
              </a:rPr>
              <a:t>data </a:t>
            </a:r>
            <a:r>
              <a:rPr lang="en-US" sz="2200" spc="-5" dirty="0">
                <a:solidFill>
                  <a:schemeClr val="tx1">
                    <a:lumMod val="85000"/>
                    <a:lumOff val="15000"/>
                  </a:schemeClr>
                </a:solidFill>
                <a:latin typeface="Carlito"/>
                <a:cs typeface="Carlito"/>
              </a:rPr>
              <a:t>is </a:t>
            </a:r>
            <a:r>
              <a:rPr lang="en-US" sz="2200" spc="-15" dirty="0">
                <a:solidFill>
                  <a:schemeClr val="tx1">
                    <a:lumMod val="85000"/>
                    <a:lumOff val="15000"/>
                  </a:schemeClr>
                </a:solidFill>
                <a:latin typeface="Carlito"/>
                <a:cs typeface="Carlito"/>
              </a:rPr>
              <a:t>required </a:t>
            </a:r>
            <a:r>
              <a:rPr lang="en-US" sz="2200" spc="-35" dirty="0">
                <a:solidFill>
                  <a:schemeClr val="tx1">
                    <a:lumMod val="85000"/>
                    <a:lumOff val="15000"/>
                  </a:schemeClr>
                </a:solidFill>
                <a:latin typeface="Carlito"/>
                <a:cs typeface="Carlito"/>
              </a:rPr>
              <a:t>for a </a:t>
            </a:r>
            <a:r>
              <a:rPr lang="en-US" sz="2200" spc="-40" dirty="0">
                <a:solidFill>
                  <a:schemeClr val="tx1">
                    <a:lumMod val="85000"/>
                    <a:lumOff val="15000"/>
                  </a:schemeClr>
                </a:solidFill>
                <a:latin typeface="Carlito"/>
                <a:cs typeface="Carlito"/>
              </a:rPr>
              <a:t>better </a:t>
            </a:r>
            <a:r>
              <a:rPr lang="en-US" sz="2200" spc="-5" dirty="0">
                <a:solidFill>
                  <a:schemeClr val="tx1">
                    <a:lumMod val="85000"/>
                    <a:lumOff val="15000"/>
                  </a:schemeClr>
                </a:solidFill>
                <a:latin typeface="Carlito"/>
                <a:cs typeface="Carlito"/>
              </a:rPr>
              <a:t>model </a:t>
            </a:r>
            <a:r>
              <a:rPr lang="en-US" sz="2200" spc="-20" dirty="0">
                <a:solidFill>
                  <a:schemeClr val="tx1">
                    <a:lumMod val="85000"/>
                    <a:lumOff val="15000"/>
                  </a:schemeClr>
                </a:solidFill>
                <a:latin typeface="Carlito"/>
                <a:cs typeface="Carlito"/>
              </a:rPr>
              <a:t>determination </a:t>
            </a:r>
            <a:r>
              <a:rPr lang="en-US" sz="2200" spc="-5" dirty="0">
                <a:solidFill>
                  <a:schemeClr val="tx1">
                    <a:lumMod val="85000"/>
                    <a:lumOff val="15000"/>
                  </a:schemeClr>
                </a:solidFill>
                <a:latin typeface="Carlito"/>
                <a:cs typeface="Carlito"/>
              </a:rPr>
              <a:t>and</a:t>
            </a:r>
            <a:r>
              <a:rPr lang="en-US" sz="2200" spc="204" dirty="0">
                <a:solidFill>
                  <a:schemeClr val="tx1">
                    <a:lumMod val="85000"/>
                    <a:lumOff val="15000"/>
                  </a:schemeClr>
                </a:solidFill>
                <a:latin typeface="Carlito"/>
                <a:cs typeface="Carlito"/>
              </a:rPr>
              <a:t> </a:t>
            </a:r>
            <a:r>
              <a:rPr lang="en-US" sz="2200" spc="-50" dirty="0">
                <a:solidFill>
                  <a:schemeClr val="tx1">
                    <a:lumMod val="85000"/>
                    <a:lumOff val="15000"/>
                  </a:schemeClr>
                </a:solidFill>
                <a:latin typeface="Carlito"/>
                <a:cs typeface="Carlito"/>
              </a:rPr>
              <a:t>accuracy.</a:t>
            </a:r>
            <a:endParaRPr lang="en-US" sz="2200" dirty="0">
              <a:solidFill>
                <a:schemeClr val="tx1">
                  <a:lumMod val="85000"/>
                  <a:lumOff val="15000"/>
                </a:schemeClr>
              </a:solidFill>
              <a:latin typeface="Carlito"/>
              <a:cs typeface="Carlito"/>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79DD20A-63D4-AFF2-9A17-4D540F55CEF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30</a:t>
            </a:fld>
            <a:endParaRPr lang="en-US" dirty="0"/>
          </a:p>
        </p:txBody>
      </p:sp>
      <p:sp>
        <p:nvSpPr>
          <p:cNvPr id="6" name="Title 1">
            <a:extLst>
              <a:ext uri="{FF2B5EF4-FFF2-40B4-BE49-F238E27FC236}">
                <a16:creationId xmlns:a16="http://schemas.microsoft.com/office/drawing/2014/main" id="{406B6DE6-8ABE-D75E-2700-223DC14449C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Content Placeholder 4">
            <a:extLst>
              <a:ext uri="{FF2B5EF4-FFF2-40B4-BE49-F238E27FC236}">
                <a16:creationId xmlns:a16="http://schemas.microsoft.com/office/drawing/2014/main" id="{A2568E9A-8200-A3F1-098B-92D0576AA405}"/>
              </a:ext>
            </a:extLst>
          </p:cNvPr>
          <p:cNvSpPr txBox="1">
            <a:spLocks/>
          </p:cNvSpPr>
          <p:nvPr/>
        </p:nvSpPr>
        <p:spPr>
          <a:xfrm>
            <a:off x="770010" y="1825625"/>
            <a:ext cx="270721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 marR="5080">
              <a:lnSpc>
                <a:spcPct val="90100"/>
              </a:lnSpc>
              <a:spcBef>
                <a:spcPts val="340"/>
              </a:spcBef>
            </a:pPr>
            <a:r>
              <a:rPr lang="en-US" sz="2400" spc="-5" dirty="0">
                <a:solidFill>
                  <a:srgbClr val="404040"/>
                </a:solidFill>
                <a:latin typeface="Carlito"/>
                <a:cs typeface="Carlito"/>
              </a:rPr>
              <a:t>This </a:t>
            </a:r>
            <a:r>
              <a:rPr lang="en-US" sz="2400" dirty="0">
                <a:solidFill>
                  <a:srgbClr val="404040"/>
                </a:solidFill>
                <a:latin typeface="Carlito"/>
                <a:cs typeface="Carlito"/>
              </a:rPr>
              <a:t>query </a:t>
            </a:r>
            <a:r>
              <a:rPr lang="en-US" sz="2400" spc="-5" dirty="0">
                <a:solidFill>
                  <a:srgbClr val="404040"/>
                </a:solidFill>
                <a:latin typeface="Carlito"/>
                <a:cs typeface="Carlito"/>
              </a:rPr>
              <a:t>returns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5" dirty="0">
                <a:solidFill>
                  <a:srgbClr val="404040"/>
                </a:solidFill>
                <a:latin typeface="Carlito"/>
                <a:cs typeface="Carlito"/>
              </a:rPr>
              <a:t>that  carried </a:t>
            </a:r>
            <a:r>
              <a:rPr lang="en-US" sz="2400" dirty="0">
                <a:solidFill>
                  <a:srgbClr val="404040"/>
                </a:solidFill>
                <a:latin typeface="Carlito"/>
                <a:cs typeface="Carlito"/>
              </a:rPr>
              <a:t>the </a:t>
            </a:r>
            <a:r>
              <a:rPr lang="en-US" sz="2400" spc="-5" dirty="0">
                <a:solidFill>
                  <a:srgbClr val="404040"/>
                </a:solidFill>
                <a:latin typeface="Carlito"/>
                <a:cs typeface="Carlito"/>
              </a:rPr>
              <a:t>highest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of </a:t>
            </a:r>
            <a:r>
              <a:rPr lang="en-US" sz="2400" dirty="0">
                <a:solidFill>
                  <a:srgbClr val="404040"/>
                </a:solidFill>
                <a:latin typeface="Carlito"/>
                <a:cs typeface="Carlito"/>
              </a:rPr>
              <a:t>15600  kg.</a:t>
            </a:r>
            <a:endParaRPr lang="en-US" sz="2400" dirty="0">
              <a:latin typeface="Carlito"/>
              <a:cs typeface="Carlito"/>
            </a:endParaRPr>
          </a:p>
          <a:p>
            <a:pPr marL="12700" marR="71120">
              <a:lnSpc>
                <a:spcPts val="2200"/>
              </a:lnSpc>
              <a:spcBef>
                <a:spcPts val="1440"/>
              </a:spcBef>
            </a:pPr>
            <a:r>
              <a:rPr lang="en-US" sz="2400" spc="-5" dirty="0">
                <a:solidFill>
                  <a:srgbClr val="404040"/>
                </a:solidFill>
                <a:latin typeface="Carlito"/>
                <a:cs typeface="Carlito"/>
              </a:rPr>
              <a:t>These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spc="-20" dirty="0">
                <a:solidFill>
                  <a:srgbClr val="404040"/>
                </a:solidFill>
                <a:latin typeface="Carlito"/>
                <a:cs typeface="Carlito"/>
              </a:rPr>
              <a:t>are </a:t>
            </a:r>
            <a:r>
              <a:rPr lang="en-US" sz="2400" spc="-15" dirty="0">
                <a:solidFill>
                  <a:srgbClr val="404040"/>
                </a:solidFill>
                <a:latin typeface="Carlito"/>
                <a:cs typeface="Carlito"/>
              </a:rPr>
              <a:t>very </a:t>
            </a:r>
            <a:r>
              <a:rPr lang="en-US" sz="2400" spc="-5" dirty="0">
                <a:solidFill>
                  <a:srgbClr val="404040"/>
                </a:solidFill>
                <a:latin typeface="Carlito"/>
                <a:cs typeface="Carlito"/>
              </a:rPr>
              <a:t>similar</a:t>
            </a:r>
            <a:r>
              <a:rPr lang="en-US" sz="2400" spc="-45" dirty="0">
                <a:solidFill>
                  <a:srgbClr val="404040"/>
                </a:solidFill>
                <a:latin typeface="Carlito"/>
                <a:cs typeface="Carlito"/>
              </a:rPr>
              <a:t>.</a:t>
            </a:r>
            <a:endParaRPr lang="en-US" sz="2400" dirty="0">
              <a:latin typeface="Carlito"/>
              <a:cs typeface="Carlito"/>
            </a:endParaRPr>
          </a:p>
          <a:p>
            <a:pPr marL="12700" marR="27305">
              <a:lnSpc>
                <a:spcPts val="2210"/>
              </a:lnSpc>
              <a:spcBef>
                <a:spcPts val="1395"/>
              </a:spcBef>
            </a:pPr>
            <a:r>
              <a:rPr lang="en-US" sz="2400" spc="-5" dirty="0">
                <a:solidFill>
                  <a:srgbClr val="404040"/>
                </a:solidFill>
                <a:latin typeface="Carlito"/>
                <a:cs typeface="Carlito"/>
              </a:rPr>
              <a:t>This </a:t>
            </a:r>
            <a:r>
              <a:rPr lang="en-US" sz="2400" spc="-25" dirty="0">
                <a:solidFill>
                  <a:srgbClr val="404040"/>
                </a:solidFill>
                <a:latin typeface="Carlito"/>
                <a:cs typeface="Carlito"/>
              </a:rPr>
              <a:t>likely </a:t>
            </a:r>
            <a:r>
              <a:rPr lang="en-US" sz="2400" spc="-20" dirty="0">
                <a:solidFill>
                  <a:srgbClr val="404040"/>
                </a:solidFill>
                <a:latin typeface="Carlito"/>
                <a:cs typeface="Carlito"/>
              </a:rPr>
              <a:t>indicates </a:t>
            </a:r>
            <a:r>
              <a:rPr lang="en-US" sz="2400" spc="-10" dirty="0">
                <a:solidFill>
                  <a:srgbClr val="404040"/>
                </a:solidFill>
                <a:latin typeface="Carlito"/>
                <a:cs typeface="Carlito"/>
              </a:rPr>
              <a:t>payload </a:t>
            </a:r>
            <a:r>
              <a:rPr lang="en-US" sz="2400" spc="-5" dirty="0">
                <a:solidFill>
                  <a:srgbClr val="404040"/>
                </a:solidFill>
                <a:latin typeface="Carlito"/>
                <a:cs typeface="Carlito"/>
              </a:rPr>
              <a:t>mass </a:t>
            </a:r>
            <a:r>
              <a:rPr lang="en-US" sz="2400" spc="-25" dirty="0">
                <a:solidFill>
                  <a:srgbClr val="404040"/>
                </a:solidFill>
                <a:latin typeface="Carlito"/>
                <a:cs typeface="Carlito"/>
              </a:rPr>
              <a:t>correlates  </a:t>
            </a:r>
            <a:r>
              <a:rPr lang="en-US" sz="2400" spc="-5" dirty="0">
                <a:solidFill>
                  <a:srgbClr val="404040"/>
                </a:solidFill>
                <a:latin typeface="Carlito"/>
                <a:cs typeface="Carlito"/>
              </a:rPr>
              <a:t>with </a:t>
            </a:r>
            <a:r>
              <a:rPr lang="en-US" sz="2400" dirty="0">
                <a:solidFill>
                  <a:srgbClr val="404040"/>
                </a:solidFill>
                <a:latin typeface="Carlito"/>
                <a:cs typeface="Carlito"/>
              </a:rPr>
              <a:t>the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 </a:t>
            </a:r>
            <a:r>
              <a:rPr lang="en-US" sz="2400" spc="-5" dirty="0">
                <a:solidFill>
                  <a:srgbClr val="404040"/>
                </a:solidFill>
                <a:latin typeface="Carlito"/>
                <a:cs typeface="Carlito"/>
              </a:rPr>
              <a:t>that is</a:t>
            </a:r>
            <a:r>
              <a:rPr lang="en-US" sz="2400" spc="15" dirty="0">
                <a:solidFill>
                  <a:srgbClr val="404040"/>
                </a:solidFill>
                <a:latin typeface="Carlito"/>
                <a:cs typeface="Carlito"/>
              </a:rPr>
              <a:t> </a:t>
            </a:r>
            <a:r>
              <a:rPr lang="en-US" sz="2400" spc="-5" dirty="0">
                <a:solidFill>
                  <a:srgbClr val="404040"/>
                </a:solidFill>
                <a:latin typeface="Carlito"/>
                <a:cs typeface="Carlito"/>
              </a:rPr>
              <a:t>used.</a:t>
            </a:r>
            <a:endParaRPr lang="en-US" sz="2400" dirty="0">
              <a:latin typeface="Carlito"/>
              <a:cs typeface="Carlito"/>
            </a:endParaRPr>
          </a:p>
        </p:txBody>
      </p:sp>
      <p:sp>
        <p:nvSpPr>
          <p:cNvPr id="8" name="Content Placeholder 4">
            <a:extLst>
              <a:ext uri="{FF2B5EF4-FFF2-40B4-BE49-F238E27FC236}">
                <a16:creationId xmlns:a16="http://schemas.microsoft.com/office/drawing/2014/main" id="{876D7704-21B4-267F-25E2-8719809ADDDB}"/>
              </a:ext>
            </a:extLst>
          </p:cNvPr>
          <p:cNvSpPr txBox="1">
            <a:spLocks/>
          </p:cNvSpPr>
          <p:nvPr/>
        </p:nvSpPr>
        <p:spPr>
          <a:xfrm>
            <a:off x="3865944" y="1790901"/>
            <a:ext cx="4848828"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dirty="0"/>
              <a:t> </a:t>
            </a:r>
            <a:r>
              <a:rPr lang="en-US" sz="2400" dirty="0" err="1"/>
              <a:t>booster_version</a:t>
            </a:r>
            <a:r>
              <a:rPr lang="en-US" sz="2400" dirty="0"/>
              <a:t>,(</a:t>
            </a:r>
            <a:r>
              <a:rPr lang="en-US" sz="2400" b="1" dirty="0">
                <a:solidFill>
                  <a:srgbClr val="00B050"/>
                </a:solidFill>
              </a:rPr>
              <a:t>SELECT</a:t>
            </a:r>
            <a:r>
              <a:rPr lang="en-US" sz="2400" dirty="0">
                <a:solidFill>
                  <a:srgbClr val="00B050"/>
                </a:solidFill>
              </a:rPr>
              <a:t> </a:t>
            </a:r>
            <a:r>
              <a:rPr lang="en-US" sz="2400" b="1" dirty="0">
                <a:solidFill>
                  <a:srgbClr val="00B050"/>
                </a:solidFill>
              </a:rPr>
              <a:t>MAX</a:t>
            </a:r>
            <a:r>
              <a:rPr lang="en-US" sz="2400" dirty="0"/>
              <a:t>(</a:t>
            </a:r>
            <a:r>
              <a:rPr lang="en-US" sz="2400" dirty="0" err="1"/>
              <a:t>payload_mass__kg</a:t>
            </a:r>
            <a:r>
              <a:rPr lang="en-US" sz="2400" dirty="0"/>
              <a:t>_) </a:t>
            </a:r>
            <a:r>
              <a:rPr lang="en-US" sz="2400" b="1" dirty="0">
                <a:solidFill>
                  <a:srgbClr val="00B050"/>
                </a:solidFill>
              </a:rPr>
              <a:t>FROM</a:t>
            </a:r>
            <a:r>
              <a:rPr lang="en-US" sz="2400" dirty="0"/>
              <a:t> SPACEXDATASET) </a:t>
            </a:r>
            <a:r>
              <a:rPr lang="en-US" sz="2400" b="1" dirty="0">
                <a:solidFill>
                  <a:srgbClr val="00B050"/>
                </a:solidFill>
              </a:rPr>
              <a:t>AS</a:t>
            </a:r>
            <a:r>
              <a:rPr lang="en-US" sz="2400" dirty="0"/>
              <a:t> </a:t>
            </a:r>
            <a:r>
              <a:rPr lang="en-US" sz="2400" dirty="0" err="1"/>
              <a:t>MAX_Booster</a:t>
            </a:r>
            <a:r>
              <a:rPr lang="en-US" sz="2400" dirty="0"/>
              <a:t> </a:t>
            </a:r>
            <a:r>
              <a:rPr lang="en-US" sz="2400" b="1" dirty="0">
                <a:solidFill>
                  <a:srgbClr val="00B050"/>
                </a:solidFill>
              </a:rPr>
              <a:t>FROM</a:t>
            </a:r>
            <a:r>
              <a:rPr lang="en-US" sz="2400" dirty="0"/>
              <a:t> SPACEXDATASET ;</a:t>
            </a:r>
            <a:endParaRPr lang="en-US" sz="2200" dirty="0">
              <a:solidFill>
                <a:srgbClr val="FF0000"/>
              </a:solidFill>
              <a:latin typeface="Abadi" panose="020B0604020104020204" pitchFamily="34" charset="0"/>
            </a:endParaRPr>
          </a:p>
        </p:txBody>
      </p:sp>
      <p:pic>
        <p:nvPicPr>
          <p:cNvPr id="9" name="Picture 8">
            <a:extLst>
              <a:ext uri="{FF2B5EF4-FFF2-40B4-BE49-F238E27FC236}">
                <a16:creationId xmlns:a16="http://schemas.microsoft.com/office/drawing/2014/main" id="{0B884B12-1EB7-85B1-2AFC-4F978C36118F}"/>
              </a:ext>
            </a:extLst>
          </p:cNvPr>
          <p:cNvPicPr>
            <a:picLocks noChangeAspect="1"/>
          </p:cNvPicPr>
          <p:nvPr/>
        </p:nvPicPr>
        <p:blipFill>
          <a:blip r:embed="rId3"/>
          <a:stretch>
            <a:fillRect/>
          </a:stretch>
        </p:blipFill>
        <p:spPr>
          <a:xfrm>
            <a:off x="9248393" y="1456802"/>
            <a:ext cx="2037217" cy="435133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30DA6A0E-BFF7-A8D3-BB1B-5FBDEA2C8B7F}"/>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31</a:t>
            </a:fld>
            <a:endParaRPr lang="en-US" dirty="0"/>
          </a:p>
        </p:txBody>
      </p:sp>
      <p:sp>
        <p:nvSpPr>
          <p:cNvPr id="6" name="Title 1">
            <a:extLst>
              <a:ext uri="{FF2B5EF4-FFF2-40B4-BE49-F238E27FC236}">
                <a16:creationId xmlns:a16="http://schemas.microsoft.com/office/drawing/2014/main" id="{C08B465E-1754-626A-94FD-38FDCC97E8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7" name="Content Placeholder 4">
            <a:extLst>
              <a:ext uri="{FF2B5EF4-FFF2-40B4-BE49-F238E27FC236}">
                <a16:creationId xmlns:a16="http://schemas.microsoft.com/office/drawing/2014/main" id="{B9EC52DC-E9B9-304D-7D64-7C0D3126B4DD}"/>
              </a:ext>
            </a:extLst>
          </p:cNvPr>
          <p:cNvSpPr txBox="1">
            <a:spLocks/>
          </p:cNvSpPr>
          <p:nvPr/>
        </p:nvSpPr>
        <p:spPr>
          <a:xfrm>
            <a:off x="770009" y="1790901"/>
            <a:ext cx="10687963"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rgbClr val="7030A0"/>
                </a:solidFill>
              </a:rPr>
              <a:t>% %</a:t>
            </a:r>
            <a:r>
              <a:rPr lang="en-US" sz="2400" b="1" dirty="0" err="1">
                <a:solidFill>
                  <a:srgbClr val="00B050"/>
                </a:solidFill>
              </a:rPr>
              <a:t>sql</a:t>
            </a:r>
            <a:endParaRPr lang="en-US" sz="2400" dirty="0">
              <a:solidFill>
                <a:srgbClr val="FF0000"/>
              </a:solidFill>
              <a:latin typeface="Abadi" panose="020B0604020104020204" pitchFamily="34" charset="0"/>
            </a:endParaRPr>
          </a:p>
          <a:p>
            <a:pPr marL="0" indent="0">
              <a:lnSpc>
                <a:spcPct val="100000"/>
              </a:lnSpc>
              <a:spcBef>
                <a:spcPts val="1400"/>
              </a:spcBef>
              <a:buNone/>
            </a:pPr>
            <a:r>
              <a:rPr lang="en-US" sz="2400" b="1" dirty="0">
                <a:solidFill>
                  <a:srgbClr val="00B050"/>
                </a:solidFill>
              </a:rPr>
              <a:t>SELECT</a:t>
            </a:r>
            <a:r>
              <a:rPr lang="en-US" sz="2400" b="1" dirty="0"/>
              <a:t> </a:t>
            </a:r>
            <a:r>
              <a:rPr lang="en-US" sz="2400" dirty="0"/>
              <a:t>Date, </a:t>
            </a:r>
            <a:r>
              <a:rPr lang="en-US" sz="2400" dirty="0" err="1"/>
              <a:t>booster_version</a:t>
            </a:r>
            <a:r>
              <a:rPr lang="en-US" sz="2400" dirty="0"/>
              <a:t>, </a:t>
            </a:r>
            <a:r>
              <a:rPr lang="en-US" sz="2400" dirty="0" err="1"/>
              <a:t>launch_site,landing__outcome</a:t>
            </a:r>
            <a:r>
              <a:rPr lang="en-US" sz="2400" dirty="0"/>
              <a:t> </a:t>
            </a:r>
            <a:r>
              <a:rPr lang="en-US" sz="2400" b="1" dirty="0">
                <a:solidFill>
                  <a:srgbClr val="00B050"/>
                </a:solidFill>
              </a:rPr>
              <a:t>FROM</a:t>
            </a:r>
            <a:r>
              <a:rPr lang="en-US" sz="2400" dirty="0"/>
              <a:t> SPACEXDATASET </a:t>
            </a:r>
            <a:r>
              <a:rPr lang="en-US" sz="2400" b="1" dirty="0">
                <a:solidFill>
                  <a:srgbClr val="00B050"/>
                </a:solidFill>
              </a:rPr>
              <a:t>WHERE</a:t>
            </a:r>
            <a:r>
              <a:rPr lang="en-US" sz="2400" dirty="0"/>
              <a:t> </a:t>
            </a:r>
            <a:r>
              <a:rPr lang="en-US" sz="2400" dirty="0" err="1"/>
              <a:t>landing__outcome</a:t>
            </a:r>
            <a:r>
              <a:rPr lang="en-US" sz="2400" dirty="0"/>
              <a:t> </a:t>
            </a:r>
            <a:r>
              <a:rPr lang="en-US" sz="2400" b="1" dirty="0"/>
              <a:t>=</a:t>
            </a:r>
            <a:r>
              <a:rPr lang="en-US" sz="2400" dirty="0"/>
              <a:t> </a:t>
            </a:r>
            <a:r>
              <a:rPr lang="en-US" sz="2400" dirty="0">
                <a:solidFill>
                  <a:srgbClr val="FF0000"/>
                </a:solidFill>
              </a:rPr>
              <a:t>'Failure (drone ship</a:t>
            </a:r>
            <a:r>
              <a:rPr lang="en-US" sz="2400" dirty="0"/>
              <a:t>)’ </a:t>
            </a:r>
            <a:r>
              <a:rPr lang="en-US" sz="2400" b="1" dirty="0">
                <a:solidFill>
                  <a:srgbClr val="00B050"/>
                </a:solidFill>
              </a:rPr>
              <a:t>AND</a:t>
            </a:r>
            <a:r>
              <a:rPr lang="en-US" sz="2400" dirty="0">
                <a:solidFill>
                  <a:srgbClr val="00B050"/>
                </a:solidFill>
              </a:rPr>
              <a:t> </a:t>
            </a:r>
            <a:r>
              <a:rPr lang="en-US" sz="2400" b="1" dirty="0">
                <a:solidFill>
                  <a:srgbClr val="00B050"/>
                </a:solidFill>
              </a:rPr>
              <a:t>YEAR</a:t>
            </a:r>
            <a:r>
              <a:rPr lang="en-US" sz="2400" dirty="0"/>
              <a:t>(Date) </a:t>
            </a:r>
            <a:r>
              <a:rPr lang="en-US" sz="2400" b="1" dirty="0">
                <a:solidFill>
                  <a:srgbClr val="7030A0"/>
                </a:solidFill>
              </a:rPr>
              <a:t>=</a:t>
            </a:r>
            <a:r>
              <a:rPr lang="en-US" sz="2400" dirty="0"/>
              <a:t> </a:t>
            </a:r>
            <a:r>
              <a:rPr lang="en-US" sz="2400" dirty="0">
                <a:solidFill>
                  <a:srgbClr val="00B050"/>
                </a:solidFill>
              </a:rPr>
              <a:t>2015</a:t>
            </a:r>
            <a:r>
              <a:rPr lang="en-US" sz="2400" dirty="0"/>
              <a:t>;</a:t>
            </a:r>
            <a:endParaRPr lang="en-US" sz="2200" dirty="0">
              <a:solidFill>
                <a:srgbClr val="FF0000"/>
              </a:solidFill>
              <a:latin typeface="Abadi" panose="020B0604020104020204" pitchFamily="34" charset="0"/>
            </a:endParaRPr>
          </a:p>
        </p:txBody>
      </p:sp>
      <p:pic>
        <p:nvPicPr>
          <p:cNvPr id="8" name="Picture 7">
            <a:extLst>
              <a:ext uri="{FF2B5EF4-FFF2-40B4-BE49-F238E27FC236}">
                <a16:creationId xmlns:a16="http://schemas.microsoft.com/office/drawing/2014/main" id="{FD9AF761-2991-2821-82EA-AA613E6AE907}"/>
              </a:ext>
            </a:extLst>
          </p:cNvPr>
          <p:cNvPicPr>
            <a:picLocks noChangeAspect="1"/>
          </p:cNvPicPr>
          <p:nvPr/>
        </p:nvPicPr>
        <p:blipFill>
          <a:blip r:embed="rId3"/>
          <a:stretch>
            <a:fillRect/>
          </a:stretch>
        </p:blipFill>
        <p:spPr>
          <a:xfrm>
            <a:off x="876300" y="3875254"/>
            <a:ext cx="5219700" cy="10160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835EFE23-D1ED-A521-5AA9-4DC662B87A82}"/>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32</a:t>
            </a:fld>
            <a:endParaRPr lang="en-US" dirty="0"/>
          </a:p>
        </p:txBody>
      </p:sp>
      <p:sp>
        <p:nvSpPr>
          <p:cNvPr id="6" name="Title 1">
            <a:extLst>
              <a:ext uri="{FF2B5EF4-FFF2-40B4-BE49-F238E27FC236}">
                <a16:creationId xmlns:a16="http://schemas.microsoft.com/office/drawing/2014/main" id="{EA607A12-6D9A-2544-76B7-7B55DD7D834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2053AC10-E9A2-E33A-1B93-58194A3EBFA4}"/>
              </a:ext>
            </a:extLst>
          </p:cNvPr>
          <p:cNvPicPr>
            <a:picLocks noChangeAspect="1"/>
          </p:cNvPicPr>
          <p:nvPr/>
        </p:nvPicPr>
        <p:blipFill>
          <a:blip r:embed="rId3"/>
          <a:stretch>
            <a:fillRect/>
          </a:stretch>
        </p:blipFill>
        <p:spPr>
          <a:xfrm>
            <a:off x="8851151" y="1790901"/>
            <a:ext cx="2570839" cy="3898266"/>
          </a:xfrm>
          <a:prstGeom prst="rect">
            <a:avLst/>
          </a:prstGeom>
        </p:spPr>
      </p:pic>
      <p:sp>
        <p:nvSpPr>
          <p:cNvPr id="8" name="Content Placeholder 4">
            <a:extLst>
              <a:ext uri="{FF2B5EF4-FFF2-40B4-BE49-F238E27FC236}">
                <a16:creationId xmlns:a16="http://schemas.microsoft.com/office/drawing/2014/main" id="{9C20660E-2631-851C-0351-819B4AB3AF14}"/>
              </a:ext>
            </a:extLst>
          </p:cNvPr>
          <p:cNvSpPr txBox="1">
            <a:spLocks/>
          </p:cNvSpPr>
          <p:nvPr/>
        </p:nvSpPr>
        <p:spPr>
          <a:xfrm>
            <a:off x="770009" y="1790901"/>
            <a:ext cx="7633211" cy="2167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a:solidFill>
                  <a:srgbClr val="7030A0"/>
                </a:solidFill>
              </a:rPr>
              <a:t>% %</a:t>
            </a:r>
            <a:r>
              <a:rPr lang="en-US" sz="2400" b="1">
                <a:solidFill>
                  <a:srgbClr val="00B050"/>
                </a:solidFill>
              </a:rPr>
              <a:t>sql</a:t>
            </a:r>
            <a:endParaRPr lang="en-US" sz="2400">
              <a:solidFill>
                <a:srgbClr val="FF0000"/>
              </a:solidFill>
              <a:latin typeface="Abadi" panose="020B0604020104020204" pitchFamily="34" charset="0"/>
            </a:endParaRPr>
          </a:p>
          <a:p>
            <a:pPr marL="0" indent="0">
              <a:lnSpc>
                <a:spcPct val="100000"/>
              </a:lnSpc>
              <a:spcBef>
                <a:spcPts val="1400"/>
              </a:spcBef>
              <a:buNone/>
            </a:pPr>
            <a:r>
              <a:rPr lang="en-US" sz="2400" b="1">
                <a:solidFill>
                  <a:srgbClr val="00B050"/>
                </a:solidFill>
              </a:rPr>
              <a:t>SELECT</a:t>
            </a:r>
            <a:r>
              <a:rPr lang="en-US" sz="2400"/>
              <a:t> landing__outcome </a:t>
            </a:r>
            <a:r>
              <a:rPr lang="en-US" sz="2400" b="1">
                <a:solidFill>
                  <a:srgbClr val="00B050"/>
                </a:solidFill>
              </a:rPr>
              <a:t>FROM</a:t>
            </a:r>
            <a:r>
              <a:rPr lang="en-US" sz="2400"/>
              <a:t> SPACEXDATASET </a:t>
            </a:r>
            <a:r>
              <a:rPr lang="en-US" sz="2400" b="1">
                <a:solidFill>
                  <a:srgbClr val="00B050"/>
                </a:solidFill>
              </a:rPr>
              <a:t>WHERE</a:t>
            </a:r>
            <a:r>
              <a:rPr lang="en-US" sz="2400"/>
              <a:t> Date </a:t>
            </a:r>
            <a:r>
              <a:rPr lang="en-US" sz="2400" b="1"/>
              <a:t>&gt;</a:t>
            </a:r>
            <a:r>
              <a:rPr lang="en-US" sz="2400"/>
              <a:t> </a:t>
            </a:r>
            <a:r>
              <a:rPr lang="en-US" sz="2400">
                <a:solidFill>
                  <a:srgbClr val="FF0000"/>
                </a:solidFill>
              </a:rPr>
              <a:t>'2010-06-04'</a:t>
            </a:r>
            <a:r>
              <a:rPr lang="en-US" sz="2400"/>
              <a:t> </a:t>
            </a:r>
            <a:r>
              <a:rPr lang="en-US" sz="2400" b="1">
                <a:solidFill>
                  <a:srgbClr val="00B050"/>
                </a:solidFill>
              </a:rPr>
              <a:t>AND</a:t>
            </a:r>
            <a:r>
              <a:rPr lang="en-US" sz="2400"/>
              <a:t> Date </a:t>
            </a:r>
            <a:r>
              <a:rPr lang="en-US" sz="2400" b="1"/>
              <a:t>&lt;</a:t>
            </a:r>
            <a:r>
              <a:rPr lang="en-US" sz="2400"/>
              <a:t> </a:t>
            </a:r>
            <a:r>
              <a:rPr lang="en-US" sz="2400">
                <a:solidFill>
                  <a:srgbClr val="FF0000"/>
                </a:solidFill>
              </a:rPr>
              <a:t>'2017-03-20'</a:t>
            </a:r>
            <a:r>
              <a:rPr lang="en-US" sz="2400"/>
              <a:t> </a:t>
            </a:r>
            <a:r>
              <a:rPr lang="en-US" sz="2400" b="1">
                <a:solidFill>
                  <a:srgbClr val="00B050"/>
                </a:solidFill>
              </a:rPr>
              <a:t>GROUP</a:t>
            </a:r>
            <a:r>
              <a:rPr lang="en-US" sz="2400">
                <a:solidFill>
                  <a:srgbClr val="00B050"/>
                </a:solidFill>
              </a:rPr>
              <a:t> </a:t>
            </a:r>
            <a:r>
              <a:rPr lang="en-US" sz="2400" b="1">
                <a:solidFill>
                  <a:srgbClr val="00B050"/>
                </a:solidFill>
              </a:rPr>
              <a:t>BY</a:t>
            </a:r>
            <a:r>
              <a:rPr lang="en-US" sz="2400">
                <a:solidFill>
                  <a:srgbClr val="00B050"/>
                </a:solidFill>
              </a:rPr>
              <a:t> </a:t>
            </a:r>
            <a:r>
              <a:rPr lang="en-US" sz="2400"/>
              <a:t>landing__outcome </a:t>
            </a:r>
            <a:r>
              <a:rPr lang="en-US" sz="2400" b="1">
                <a:solidFill>
                  <a:srgbClr val="00B050"/>
                </a:solidFill>
              </a:rPr>
              <a:t>ORDER</a:t>
            </a:r>
            <a:r>
              <a:rPr lang="en-US" sz="2400">
                <a:solidFill>
                  <a:srgbClr val="00B050"/>
                </a:solidFill>
              </a:rPr>
              <a:t> </a:t>
            </a:r>
            <a:r>
              <a:rPr lang="en-US" sz="2400" b="1">
                <a:solidFill>
                  <a:srgbClr val="00B050"/>
                </a:solidFill>
              </a:rPr>
              <a:t>BY</a:t>
            </a:r>
            <a:r>
              <a:rPr lang="en-US" sz="2400">
                <a:solidFill>
                  <a:srgbClr val="00B050"/>
                </a:solidFill>
              </a:rPr>
              <a:t> </a:t>
            </a:r>
            <a:r>
              <a:rPr lang="en-US" sz="2400" b="1">
                <a:solidFill>
                  <a:srgbClr val="00B050"/>
                </a:solidFill>
              </a:rPr>
              <a:t>COUNT</a:t>
            </a:r>
            <a:r>
              <a:rPr lang="en-US" sz="2400"/>
              <a:t>(landing__outcome) </a:t>
            </a:r>
            <a:r>
              <a:rPr lang="en-US" sz="2400" b="1">
                <a:solidFill>
                  <a:srgbClr val="00B050"/>
                </a:solidFill>
              </a:rPr>
              <a:t>DESC</a:t>
            </a:r>
            <a:r>
              <a:rPr lang="en-US" sz="2400"/>
              <a:t>;</a:t>
            </a:r>
            <a:endParaRPr lang="en-US" sz="2400"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2">
            <a:extLst>
              <a:ext uri="{FF2B5EF4-FFF2-40B4-BE49-F238E27FC236}">
                <a16:creationId xmlns:a16="http://schemas.microsoft.com/office/drawing/2014/main" id="{6DE90E6D-17D1-D393-23DA-FC5B7DCDDC4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34</a:t>
            </a:fld>
            <a:endParaRPr lang="en-US"/>
          </a:p>
        </p:txBody>
      </p:sp>
      <p:sp>
        <p:nvSpPr>
          <p:cNvPr id="6" name="Title 1">
            <a:extLst>
              <a:ext uri="{FF2B5EF4-FFF2-40B4-BE49-F238E27FC236}">
                <a16:creationId xmlns:a16="http://schemas.microsoft.com/office/drawing/2014/main" id="{6C04D027-BF18-F89F-2F58-22286641862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7" name="object 3">
            <a:extLst>
              <a:ext uri="{FF2B5EF4-FFF2-40B4-BE49-F238E27FC236}">
                <a16:creationId xmlns:a16="http://schemas.microsoft.com/office/drawing/2014/main" id="{96A5189C-C66E-C86C-20BE-1DD232ACFB9D}"/>
              </a:ext>
            </a:extLst>
          </p:cNvPr>
          <p:cNvSpPr txBox="1"/>
          <p:nvPr/>
        </p:nvSpPr>
        <p:spPr>
          <a:xfrm>
            <a:off x="971281" y="5306910"/>
            <a:ext cx="10314330" cy="919482"/>
          </a:xfrm>
          <a:prstGeom prst="rect">
            <a:avLst/>
          </a:prstGeom>
        </p:spPr>
        <p:txBody>
          <a:bodyPr vert="horz" wrap="square" lIns="0" tIns="34290" rIns="0" bIns="0" rtlCol="0">
            <a:spAutoFit/>
          </a:bodyPr>
          <a:lstStyle/>
          <a:p>
            <a:pPr marL="12700" marR="5080">
              <a:lnSpc>
                <a:spcPts val="2290"/>
              </a:lnSpc>
              <a:spcBef>
                <a:spcPts val="270"/>
              </a:spcBef>
            </a:pPr>
            <a:r>
              <a:rPr sz="2200" spc="-5" dirty="0">
                <a:solidFill>
                  <a:srgbClr val="404040"/>
                </a:solidFill>
                <a:latin typeface=""/>
                <a:cs typeface="Carlito"/>
              </a:rPr>
              <a:t>The left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all launch </a:t>
            </a:r>
            <a:r>
              <a:rPr sz="2200" spc="-20" dirty="0">
                <a:solidFill>
                  <a:srgbClr val="404040"/>
                </a:solidFill>
                <a:latin typeface=""/>
                <a:cs typeface="Carlito"/>
              </a:rPr>
              <a:t>sites </a:t>
            </a:r>
            <a:r>
              <a:rPr sz="2200" spc="-25" dirty="0">
                <a:solidFill>
                  <a:srgbClr val="404040"/>
                </a:solidFill>
                <a:latin typeface=""/>
                <a:cs typeface="Carlito"/>
              </a:rPr>
              <a:t>relative </a:t>
            </a:r>
            <a:r>
              <a:rPr sz="2200" spc="-5" dirty="0">
                <a:solidFill>
                  <a:srgbClr val="404040"/>
                </a:solidFill>
                <a:latin typeface=""/>
                <a:cs typeface="Carlito"/>
              </a:rPr>
              <a:t>US </a:t>
            </a:r>
            <a:r>
              <a:rPr sz="2200" dirty="0">
                <a:solidFill>
                  <a:srgbClr val="404040"/>
                </a:solidFill>
                <a:latin typeface=""/>
                <a:cs typeface="Carlito"/>
              </a:rPr>
              <a:t>map. </a:t>
            </a:r>
            <a:r>
              <a:rPr sz="2200" spc="-5" dirty="0">
                <a:solidFill>
                  <a:srgbClr val="404040"/>
                </a:solidFill>
                <a:latin typeface=""/>
                <a:cs typeface="Carlito"/>
              </a:rPr>
              <a:t>The right </a:t>
            </a:r>
            <a:r>
              <a:rPr sz="2200" dirty="0">
                <a:solidFill>
                  <a:srgbClr val="404040"/>
                </a:solidFill>
                <a:latin typeface=""/>
                <a:cs typeface="Carlito"/>
              </a:rPr>
              <a:t>map </a:t>
            </a:r>
            <a:r>
              <a:rPr sz="2200" spc="-15" dirty="0">
                <a:solidFill>
                  <a:srgbClr val="404040"/>
                </a:solidFill>
                <a:latin typeface=""/>
                <a:cs typeface="Carlito"/>
              </a:rPr>
              <a:t>shows </a:t>
            </a:r>
            <a:r>
              <a:rPr sz="2200" dirty="0">
                <a:solidFill>
                  <a:srgbClr val="404040"/>
                </a:solidFill>
                <a:latin typeface=""/>
                <a:cs typeface="Carlito"/>
              </a:rPr>
              <a:t>the </a:t>
            </a:r>
            <a:r>
              <a:rPr sz="2200" spc="-20" dirty="0">
                <a:solidFill>
                  <a:srgbClr val="404040"/>
                </a:solidFill>
                <a:latin typeface=""/>
                <a:cs typeface="Carlito"/>
              </a:rPr>
              <a:t>two </a:t>
            </a:r>
            <a:r>
              <a:rPr sz="2200" spc="-5" dirty="0">
                <a:solidFill>
                  <a:srgbClr val="404040"/>
                </a:solidFill>
                <a:latin typeface=""/>
                <a:cs typeface="Carlito"/>
              </a:rPr>
              <a:t>Florida </a:t>
            </a:r>
            <a:r>
              <a:rPr sz="2200" dirty="0">
                <a:solidFill>
                  <a:srgbClr val="404040"/>
                </a:solidFill>
                <a:latin typeface=""/>
                <a:cs typeface="Carlito"/>
              </a:rPr>
              <a:t>launch  </a:t>
            </a:r>
            <a:r>
              <a:rPr sz="2200" spc="-20" dirty="0">
                <a:solidFill>
                  <a:srgbClr val="404040"/>
                </a:solidFill>
                <a:latin typeface=""/>
                <a:cs typeface="Carlito"/>
              </a:rPr>
              <a:t>sites </a:t>
            </a:r>
            <a:r>
              <a:rPr sz="2200" spc="-5" dirty="0">
                <a:solidFill>
                  <a:srgbClr val="404040"/>
                </a:solidFill>
                <a:latin typeface=""/>
                <a:cs typeface="Carlito"/>
              </a:rPr>
              <a:t>since they </a:t>
            </a:r>
            <a:r>
              <a:rPr sz="2200" spc="-20" dirty="0">
                <a:solidFill>
                  <a:srgbClr val="404040"/>
                </a:solidFill>
                <a:latin typeface=""/>
                <a:cs typeface="Carlito"/>
              </a:rPr>
              <a:t>are </a:t>
            </a:r>
            <a:r>
              <a:rPr sz="2200" spc="-15" dirty="0">
                <a:solidFill>
                  <a:srgbClr val="404040"/>
                </a:solidFill>
                <a:latin typeface=""/>
                <a:cs typeface="Carlito"/>
              </a:rPr>
              <a:t>very </a:t>
            </a:r>
            <a:r>
              <a:rPr sz="2200" dirty="0">
                <a:solidFill>
                  <a:srgbClr val="404040"/>
                </a:solidFill>
                <a:latin typeface=""/>
                <a:cs typeface="Carlito"/>
              </a:rPr>
              <a:t>close </a:t>
            </a:r>
            <a:r>
              <a:rPr sz="2200" spc="-20" dirty="0">
                <a:solidFill>
                  <a:srgbClr val="404040"/>
                </a:solidFill>
                <a:latin typeface=""/>
                <a:cs typeface="Carlito"/>
              </a:rPr>
              <a:t>to </a:t>
            </a:r>
            <a:r>
              <a:rPr sz="2200" dirty="0">
                <a:solidFill>
                  <a:srgbClr val="404040"/>
                </a:solidFill>
                <a:latin typeface=""/>
                <a:cs typeface="Carlito"/>
              </a:rPr>
              <a:t>each </a:t>
            </a:r>
            <a:r>
              <a:rPr sz="2200" spc="-65" dirty="0">
                <a:solidFill>
                  <a:srgbClr val="404040"/>
                </a:solidFill>
                <a:latin typeface=""/>
                <a:cs typeface="Carlito"/>
              </a:rPr>
              <a:t>other. </a:t>
            </a:r>
            <a:r>
              <a:rPr sz="2200" dirty="0">
                <a:solidFill>
                  <a:srgbClr val="404040"/>
                </a:solidFill>
                <a:latin typeface=""/>
                <a:cs typeface="Carlito"/>
              </a:rPr>
              <a:t>All launch </a:t>
            </a:r>
            <a:r>
              <a:rPr sz="2200" spc="-20" dirty="0">
                <a:solidFill>
                  <a:srgbClr val="404040"/>
                </a:solidFill>
                <a:latin typeface=""/>
                <a:cs typeface="Carlito"/>
              </a:rPr>
              <a:t>sites are </a:t>
            </a:r>
            <a:r>
              <a:rPr sz="2200" spc="-5" dirty="0">
                <a:solidFill>
                  <a:srgbClr val="404040"/>
                </a:solidFill>
                <a:latin typeface=""/>
                <a:cs typeface="Carlito"/>
              </a:rPr>
              <a:t>near </a:t>
            </a:r>
            <a:r>
              <a:rPr sz="2200" dirty="0">
                <a:solidFill>
                  <a:srgbClr val="404040"/>
                </a:solidFill>
                <a:latin typeface=""/>
                <a:cs typeface="Carlito"/>
              </a:rPr>
              <a:t>the</a:t>
            </a:r>
            <a:r>
              <a:rPr sz="2200" spc="125" dirty="0">
                <a:solidFill>
                  <a:srgbClr val="404040"/>
                </a:solidFill>
                <a:latin typeface=""/>
                <a:cs typeface="Carlito"/>
              </a:rPr>
              <a:t> </a:t>
            </a:r>
            <a:r>
              <a:rPr sz="2200" spc="-5" dirty="0">
                <a:solidFill>
                  <a:srgbClr val="404040"/>
                </a:solidFill>
                <a:latin typeface=""/>
                <a:cs typeface="Carlito"/>
              </a:rPr>
              <a:t>ocean.</a:t>
            </a:r>
            <a:endParaRPr sz="2200" dirty="0">
              <a:latin typeface=""/>
              <a:cs typeface="Carlito"/>
            </a:endParaRPr>
          </a:p>
        </p:txBody>
      </p:sp>
      <p:sp>
        <p:nvSpPr>
          <p:cNvPr id="8" name="object 4">
            <a:extLst>
              <a:ext uri="{FF2B5EF4-FFF2-40B4-BE49-F238E27FC236}">
                <a16:creationId xmlns:a16="http://schemas.microsoft.com/office/drawing/2014/main" id="{AE33EDCE-6534-5C80-0E62-C14C6DA3590F}"/>
              </a:ext>
            </a:extLst>
          </p:cNvPr>
          <p:cNvSpPr/>
          <p:nvPr/>
        </p:nvSpPr>
        <p:spPr>
          <a:xfrm>
            <a:off x="956310" y="1504325"/>
            <a:ext cx="10279380" cy="361492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3EDE03D9-6209-DB6A-2B82-E7658932AFF6}"/>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02F44AD4-8513-99DB-AC2B-AB29A0DB9B9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Coded Launch Markers</a:t>
            </a:r>
          </a:p>
        </p:txBody>
      </p:sp>
      <p:sp>
        <p:nvSpPr>
          <p:cNvPr id="6" name="object 3">
            <a:extLst>
              <a:ext uri="{FF2B5EF4-FFF2-40B4-BE49-F238E27FC236}">
                <a16:creationId xmlns:a16="http://schemas.microsoft.com/office/drawing/2014/main" id="{CB4FB47A-6BB6-C4AA-1541-F7F081ED2BF3}"/>
              </a:ext>
            </a:extLst>
          </p:cNvPr>
          <p:cNvSpPr txBox="1"/>
          <p:nvPr/>
        </p:nvSpPr>
        <p:spPr>
          <a:xfrm>
            <a:off x="6632293" y="1466529"/>
            <a:ext cx="4456679" cy="1487587"/>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r>
              <a:rPr lang="en-US" sz="2000" dirty="0">
                <a:latin typeface="Carlito"/>
                <a:cs typeface="Carlito"/>
              </a:rPr>
              <a:t> </a:t>
            </a: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
        <p:nvSpPr>
          <p:cNvPr id="7" name="object 4">
            <a:extLst>
              <a:ext uri="{FF2B5EF4-FFF2-40B4-BE49-F238E27FC236}">
                <a16:creationId xmlns:a16="http://schemas.microsoft.com/office/drawing/2014/main" id="{75F5D130-73EB-F47E-8529-6DF46F1D9700}"/>
              </a:ext>
            </a:extLst>
          </p:cNvPr>
          <p:cNvSpPr/>
          <p:nvPr/>
        </p:nvSpPr>
        <p:spPr>
          <a:xfrm>
            <a:off x="852360" y="1466529"/>
            <a:ext cx="5620512" cy="35112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07FD14A7-EFFE-5ED5-BF2F-C992FCEB4751}"/>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FE0E52D0-8982-3AE7-E022-15EC32A4D64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6" name="object 3">
            <a:extLst>
              <a:ext uri="{FF2B5EF4-FFF2-40B4-BE49-F238E27FC236}">
                <a16:creationId xmlns:a16="http://schemas.microsoft.com/office/drawing/2014/main" id="{7410B569-8560-3C13-10A7-7F116573BF5C}"/>
              </a:ext>
            </a:extLst>
          </p:cNvPr>
          <p:cNvSpPr txBox="1"/>
          <p:nvPr/>
        </p:nvSpPr>
        <p:spPr>
          <a:xfrm>
            <a:off x="6027811" y="1624275"/>
            <a:ext cx="5430161" cy="180472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
        <p:nvSpPr>
          <p:cNvPr id="7" name="object 4">
            <a:extLst>
              <a:ext uri="{FF2B5EF4-FFF2-40B4-BE49-F238E27FC236}">
                <a16:creationId xmlns:a16="http://schemas.microsoft.com/office/drawing/2014/main" id="{DCF3BFC1-FBFD-6785-53C3-4B414F2900D0}"/>
              </a:ext>
            </a:extLst>
          </p:cNvPr>
          <p:cNvSpPr/>
          <p:nvPr/>
        </p:nvSpPr>
        <p:spPr>
          <a:xfrm>
            <a:off x="854212" y="1656562"/>
            <a:ext cx="4998720" cy="1026984"/>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E0A7D47D-4763-CC8C-D8F3-2B9D825AA21A}"/>
              </a:ext>
            </a:extLst>
          </p:cNvPr>
          <p:cNvGrpSpPr/>
          <p:nvPr/>
        </p:nvGrpSpPr>
        <p:grpSpPr>
          <a:xfrm>
            <a:off x="854212" y="2738917"/>
            <a:ext cx="4998719" cy="1026984"/>
            <a:chOff x="2802635" y="3552444"/>
            <a:chExt cx="7505700" cy="1562100"/>
          </a:xfrm>
        </p:grpSpPr>
        <p:sp>
          <p:nvSpPr>
            <p:cNvPr id="10" name="object 6">
              <a:extLst>
                <a:ext uri="{FF2B5EF4-FFF2-40B4-BE49-F238E27FC236}">
                  <a16:creationId xmlns:a16="http://schemas.microsoft.com/office/drawing/2014/main" id="{AE890B04-65A5-C035-203F-5B7E8265720C}"/>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FF16084A-C4AA-85B5-6A22-82074506F2B2}"/>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4" name="Picture 3">
            <a:extLst>
              <a:ext uri="{FF2B5EF4-FFF2-40B4-BE49-F238E27FC236}">
                <a16:creationId xmlns:a16="http://schemas.microsoft.com/office/drawing/2014/main" id="{6206FBD6-0EAF-1E6D-7E79-34C1BB46BD7D}"/>
              </a:ext>
            </a:extLst>
          </p:cNvPr>
          <p:cNvPicPr>
            <a:picLocks noChangeAspect="1"/>
          </p:cNvPicPr>
          <p:nvPr/>
        </p:nvPicPr>
        <p:blipFill>
          <a:blip r:embed="rId3"/>
          <a:stretch>
            <a:fillRect/>
          </a:stretch>
        </p:blipFill>
        <p:spPr>
          <a:xfrm>
            <a:off x="756922" y="1570231"/>
            <a:ext cx="10473123" cy="425070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a:extLst>
              <a:ext uri="{FF2B5EF4-FFF2-40B4-BE49-F238E27FC236}">
                <a16:creationId xmlns:a16="http://schemas.microsoft.com/office/drawing/2014/main" id="{FA609D53-371E-FEEC-A807-96B38A48EB83}"/>
              </a:ext>
            </a:extLst>
          </p:cNvPr>
          <p:cNvPicPr>
            <a:picLocks noChangeAspect="1"/>
          </p:cNvPicPr>
          <p:nvPr/>
        </p:nvPicPr>
        <p:blipFill>
          <a:blip r:embed="rId3"/>
          <a:stretch>
            <a:fillRect/>
          </a:stretch>
        </p:blipFill>
        <p:spPr>
          <a:xfrm>
            <a:off x="560461" y="1491673"/>
            <a:ext cx="10725150" cy="453390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AE3ABFF2-70C3-3005-38B0-5AF96D8F948F}"/>
              </a:ext>
            </a:extLst>
          </p:cNvPr>
          <p:cNvSpPr txBox="1">
            <a:spLocks/>
          </p:cNvSpPr>
          <p:nvPr/>
        </p:nvSpPr>
        <p:spPr>
          <a:xfrm>
            <a:off x="958696" y="1423686"/>
            <a:ext cx="10399485" cy="480349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4130" indent="0">
              <a:lnSpc>
                <a:spcPct val="100000"/>
              </a:lnSpc>
              <a:spcBef>
                <a:spcPts val="850"/>
              </a:spcBef>
              <a:buNone/>
              <a:tabLst>
                <a:tab pos="253365" algn="l"/>
                <a:tab pos="254000" algn="l"/>
              </a:tabLst>
            </a:pPr>
            <a:r>
              <a:rPr lang="en-US" sz="2200" b="1" spc="-20" dirty="0">
                <a:solidFill>
                  <a:schemeClr val="tx1">
                    <a:lumMod val="85000"/>
                    <a:lumOff val="15000"/>
                  </a:schemeClr>
                </a:solidFill>
                <a:latin typeface=""/>
                <a:cs typeface="Carlito"/>
              </a:rPr>
              <a:t>Background and Context</a:t>
            </a:r>
          </a:p>
          <a:p>
            <a:pPr marL="253365" indent="-229235">
              <a:lnSpc>
                <a:spcPct val="100000"/>
              </a:lnSpc>
              <a:spcBef>
                <a:spcPts val="850"/>
              </a:spcBef>
              <a:tabLst>
                <a:tab pos="253365" algn="l"/>
                <a:tab pos="254000" algn="l"/>
              </a:tabLst>
            </a:pPr>
            <a:r>
              <a:rPr lang="en-US" sz="2200" dirty="0">
                <a:solidFill>
                  <a:schemeClr val="tx1">
                    <a:lumMod val="85000"/>
                    <a:lumOff val="15000"/>
                  </a:schemeClr>
                </a:solidFill>
                <a:latin typeface=""/>
              </a:rPr>
              <a:t>In this capstone, 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module, you will be provided with an overview of the problem and the tools you need to complete the course.</a:t>
            </a:r>
            <a:r>
              <a:rPr lang="en-US" sz="2200" spc="-20" dirty="0">
                <a:solidFill>
                  <a:schemeClr val="tx1">
                    <a:lumMod val="85000"/>
                    <a:lumOff val="15000"/>
                  </a:schemeClr>
                </a:solidFill>
                <a:latin typeface=""/>
                <a:cs typeface="Carlito"/>
              </a:rPr>
              <a:t> </a:t>
            </a:r>
            <a:r>
              <a:rPr lang="en-US" sz="2200" spc="-15"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wants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compete </a:t>
            </a:r>
            <a:r>
              <a:rPr lang="en-US" sz="2200" spc="-5" dirty="0">
                <a:solidFill>
                  <a:schemeClr val="tx1">
                    <a:lumMod val="85000"/>
                    <a:lumOff val="15000"/>
                  </a:schemeClr>
                </a:solidFill>
                <a:latin typeface=""/>
                <a:cs typeface="Carlito"/>
              </a:rPr>
              <a:t>with </a:t>
            </a:r>
            <a:r>
              <a:rPr lang="en-US" sz="2200" spc="-10" dirty="0">
                <a:solidFill>
                  <a:schemeClr val="tx1">
                    <a:lumMod val="85000"/>
                    <a:lumOff val="15000"/>
                  </a:schemeClr>
                </a:solidFill>
                <a:latin typeface=""/>
                <a:cs typeface="Carlito"/>
              </a:rPr>
              <a:t>Space</a:t>
            </a:r>
            <a:r>
              <a:rPr lang="en-US" sz="2200" spc="60" dirty="0">
                <a:solidFill>
                  <a:schemeClr val="tx1">
                    <a:lumMod val="85000"/>
                    <a:lumOff val="15000"/>
                  </a:schemeClr>
                </a:solidFill>
                <a:latin typeface=""/>
                <a:cs typeface="Carlito"/>
              </a:rPr>
              <a:t> </a:t>
            </a:r>
            <a:r>
              <a:rPr lang="en-US" sz="2200" spc="-5" dirty="0">
                <a:solidFill>
                  <a:schemeClr val="tx1">
                    <a:lumMod val="85000"/>
                    <a:lumOff val="15000"/>
                  </a:schemeClr>
                </a:solidFill>
                <a:latin typeface=""/>
                <a:cs typeface="Carlito"/>
              </a:rPr>
              <a:t>X</a:t>
            </a:r>
            <a:endParaRPr lang="en-US" sz="2200" dirty="0">
              <a:solidFill>
                <a:schemeClr val="tx1">
                  <a:lumMod val="85000"/>
                  <a:lumOff val="15000"/>
                </a:schemeClr>
              </a:solidFill>
              <a:latin typeface=""/>
              <a:cs typeface="Carlito"/>
            </a:endParaRPr>
          </a:p>
          <a:p>
            <a:pPr marL="24130" indent="0">
              <a:lnSpc>
                <a:spcPct val="100000"/>
              </a:lnSpc>
              <a:spcBef>
                <a:spcPts val="700"/>
              </a:spcBef>
              <a:buNone/>
              <a:tabLst>
                <a:tab pos="253365" algn="l"/>
                <a:tab pos="254000" algn="l"/>
              </a:tabLst>
            </a:pPr>
            <a:r>
              <a:rPr lang="en-US" sz="2200" b="1" spc="-10" dirty="0">
                <a:solidFill>
                  <a:schemeClr val="tx1">
                    <a:lumMod val="85000"/>
                    <a:lumOff val="15000"/>
                  </a:schemeClr>
                </a:solidFill>
                <a:latin typeface=""/>
                <a:cs typeface="Carlito"/>
              </a:rPr>
              <a:t>Problem at Hand</a:t>
            </a:r>
          </a:p>
          <a:p>
            <a:pPr marL="253365" indent="-229235">
              <a:lnSpc>
                <a:spcPct val="100000"/>
              </a:lnSpc>
              <a:spcBef>
                <a:spcPts val="700"/>
              </a:spcBef>
              <a:tabLst>
                <a:tab pos="253365" algn="l"/>
                <a:tab pos="254000" algn="l"/>
              </a:tabLst>
            </a:pPr>
            <a:r>
              <a:rPr lang="en-US" sz="2200" spc="-10" dirty="0">
                <a:solidFill>
                  <a:schemeClr val="tx1">
                    <a:lumMod val="85000"/>
                    <a:lumOff val="15000"/>
                  </a:schemeClr>
                </a:solidFill>
                <a:latin typeface=""/>
                <a:cs typeface="Carlito"/>
              </a:rPr>
              <a:t>Space </a:t>
            </a:r>
            <a:r>
              <a:rPr lang="en-US" sz="2200" spc="-5" dirty="0">
                <a:solidFill>
                  <a:schemeClr val="tx1">
                    <a:lumMod val="85000"/>
                    <a:lumOff val="15000"/>
                  </a:schemeClr>
                </a:solidFill>
                <a:latin typeface=""/>
                <a:cs typeface="Carlito"/>
              </a:rPr>
              <a:t>Y </a:t>
            </a:r>
            <a:r>
              <a:rPr lang="en-US" sz="2200" spc="-25" dirty="0">
                <a:solidFill>
                  <a:schemeClr val="tx1">
                    <a:lumMod val="85000"/>
                    <a:lumOff val="15000"/>
                  </a:schemeClr>
                </a:solidFill>
                <a:latin typeface=""/>
                <a:cs typeface="Carlito"/>
              </a:rPr>
              <a:t>tasks </a:t>
            </a:r>
            <a:r>
              <a:rPr lang="en-US" sz="2200" spc="-5" dirty="0">
                <a:solidFill>
                  <a:schemeClr val="tx1">
                    <a:lumMod val="85000"/>
                    <a:lumOff val="15000"/>
                  </a:schemeClr>
                </a:solidFill>
                <a:latin typeface=""/>
                <a:cs typeface="Carlito"/>
              </a:rPr>
              <a:t>us </a:t>
            </a:r>
            <a:r>
              <a:rPr lang="en-US" sz="2200" spc="-30" dirty="0">
                <a:solidFill>
                  <a:schemeClr val="tx1">
                    <a:lumMod val="85000"/>
                    <a:lumOff val="15000"/>
                  </a:schemeClr>
                </a:solidFill>
                <a:latin typeface=""/>
                <a:cs typeface="Carlito"/>
              </a:rPr>
              <a:t>to </a:t>
            </a:r>
            <a:r>
              <a:rPr lang="en-US" sz="2200" spc="-25" dirty="0">
                <a:solidFill>
                  <a:schemeClr val="tx1">
                    <a:lumMod val="85000"/>
                    <a:lumOff val="15000"/>
                  </a:schemeClr>
                </a:solidFill>
                <a:latin typeface=""/>
                <a:cs typeface="Carlito"/>
              </a:rPr>
              <a:t>train </a:t>
            </a:r>
            <a:r>
              <a:rPr lang="en-US" sz="2200" spc="-5" dirty="0">
                <a:solidFill>
                  <a:schemeClr val="tx1">
                    <a:lumMod val="85000"/>
                    <a:lumOff val="15000"/>
                  </a:schemeClr>
                </a:solidFill>
                <a:latin typeface=""/>
                <a:cs typeface="Carlito"/>
              </a:rPr>
              <a:t>a machine learning model </a:t>
            </a:r>
            <a:r>
              <a:rPr lang="en-US" sz="2200" spc="-60" dirty="0">
                <a:solidFill>
                  <a:schemeClr val="tx1">
                    <a:lumMod val="85000"/>
                    <a:lumOff val="15000"/>
                  </a:schemeClr>
                </a:solidFill>
                <a:latin typeface=""/>
                <a:cs typeface="Carlito"/>
              </a:rPr>
              <a:t>to  </a:t>
            </a:r>
            <a:r>
              <a:rPr lang="en-US" sz="2200" spc="-20" dirty="0">
                <a:solidFill>
                  <a:schemeClr val="tx1">
                    <a:lumMod val="85000"/>
                    <a:lumOff val="15000"/>
                  </a:schemeClr>
                </a:solidFill>
                <a:latin typeface=""/>
                <a:cs typeface="Carlito"/>
              </a:rPr>
              <a:t>predict successful </a:t>
            </a:r>
            <a:r>
              <a:rPr lang="en-US" sz="2200" spc="-25" dirty="0">
                <a:solidFill>
                  <a:schemeClr val="tx1">
                    <a:lumMod val="85000"/>
                    <a:lumOff val="15000"/>
                  </a:schemeClr>
                </a:solidFill>
                <a:latin typeface=""/>
                <a:cs typeface="Carlito"/>
              </a:rPr>
              <a:t>Stage </a:t>
            </a:r>
            <a:r>
              <a:rPr lang="en-US" sz="2200" spc="-5" dirty="0">
                <a:solidFill>
                  <a:schemeClr val="tx1">
                    <a:lumMod val="85000"/>
                    <a:lumOff val="15000"/>
                  </a:schemeClr>
                </a:solidFill>
                <a:latin typeface=""/>
                <a:cs typeface="Carlito"/>
              </a:rPr>
              <a:t>1</a:t>
            </a:r>
            <a:r>
              <a:rPr lang="en-US" sz="2200" spc="45" dirty="0">
                <a:solidFill>
                  <a:schemeClr val="tx1">
                    <a:lumMod val="85000"/>
                    <a:lumOff val="15000"/>
                  </a:schemeClr>
                </a:solidFill>
                <a:latin typeface=""/>
                <a:cs typeface="Carlito"/>
              </a:rPr>
              <a:t> </a:t>
            </a:r>
            <a:r>
              <a:rPr lang="en-US" sz="2200" spc="-25" dirty="0">
                <a:solidFill>
                  <a:schemeClr val="tx1">
                    <a:lumMod val="85000"/>
                    <a:lumOff val="15000"/>
                  </a:schemeClr>
                </a:solidFill>
                <a:latin typeface=""/>
                <a:cs typeface="Carlito"/>
              </a:rPr>
              <a:t>recovery</a:t>
            </a:r>
            <a:endParaRPr lang="en-US" sz="2200" dirty="0">
              <a:solidFill>
                <a:schemeClr val="tx1">
                  <a:lumMod val="85000"/>
                  <a:lumOff val="15000"/>
                </a:schemeClr>
              </a:solidFill>
              <a:latin typeface=""/>
              <a:cs typeface="Carlito"/>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8202C63F-2748-75DE-7FA7-9C0A6F47C557}"/>
              </a:ext>
            </a:extLst>
          </p:cNvPr>
          <p:cNvPicPr>
            <a:picLocks noChangeAspect="1"/>
          </p:cNvPicPr>
          <p:nvPr/>
        </p:nvPicPr>
        <p:blipFill>
          <a:blip r:embed="rId3"/>
          <a:stretch>
            <a:fillRect/>
          </a:stretch>
        </p:blipFill>
        <p:spPr>
          <a:xfrm>
            <a:off x="161925" y="1147762"/>
            <a:ext cx="11868150" cy="4562475"/>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98193A4-7281-9EC0-D15C-3A455FC08A25}"/>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42</a:t>
            </a:fld>
            <a:endParaRPr lang="en-US"/>
          </a:p>
        </p:txBody>
      </p:sp>
      <p:sp>
        <p:nvSpPr>
          <p:cNvPr id="3" name="Content Placeholder 4">
            <a:extLst>
              <a:ext uri="{FF2B5EF4-FFF2-40B4-BE49-F238E27FC236}">
                <a16:creationId xmlns:a16="http://schemas.microsoft.com/office/drawing/2014/main" id="{229D31DE-204D-9C04-895E-A13FA07CDFB1}"/>
              </a:ext>
            </a:extLst>
          </p:cNvPr>
          <p:cNvSpPr txBox="1">
            <a:spLocks/>
          </p:cNvSpPr>
          <p:nvPr/>
        </p:nvSpPr>
        <p:spPr>
          <a:xfrm>
            <a:off x="868101" y="1574157"/>
            <a:ext cx="7511970" cy="431954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2860040" indent="0">
              <a:lnSpc>
                <a:spcPct val="120700"/>
              </a:lnSpc>
              <a:spcBef>
                <a:spcPts val="100"/>
              </a:spcBef>
              <a:buFont typeface="Arial" panose="020B0604020202020204" pitchFamily="34" charset="0"/>
              <a:buNone/>
            </a:pPr>
            <a:r>
              <a:rPr lang="en-US" sz="2400" spc="-5">
                <a:latin typeface="Carlito"/>
                <a:cs typeface="Carlito"/>
              </a:rPr>
              <a:t>All models had virtually the </a:t>
            </a:r>
            <a:r>
              <a:rPr lang="en-US" sz="2400" spc="-10">
                <a:latin typeface="Carlito"/>
                <a:cs typeface="Carlito"/>
              </a:rPr>
              <a:t>same </a:t>
            </a:r>
            <a:r>
              <a:rPr lang="en-US" sz="2400" spc="-20">
                <a:latin typeface="Carlito"/>
                <a:cs typeface="Carlito"/>
              </a:rPr>
              <a:t>accuracy </a:t>
            </a:r>
            <a:r>
              <a:rPr lang="en-US" sz="2400" spc="-5">
                <a:latin typeface="Carlito"/>
                <a:cs typeface="Carlito"/>
              </a:rPr>
              <a:t>on the </a:t>
            </a:r>
            <a:r>
              <a:rPr lang="en-US" sz="2400" spc="-20">
                <a:latin typeface="Carlito"/>
                <a:cs typeface="Carlito"/>
              </a:rPr>
              <a:t>test set </a:t>
            </a:r>
            <a:r>
              <a:rPr lang="en-US" sz="2400" spc="-15">
                <a:latin typeface="Carlito"/>
                <a:cs typeface="Carlito"/>
              </a:rPr>
              <a:t>at </a:t>
            </a:r>
            <a:r>
              <a:rPr lang="en-US" sz="2400" spc="-20">
                <a:latin typeface="Carlito"/>
                <a:cs typeface="Carlito"/>
              </a:rPr>
              <a:t>83.33% </a:t>
            </a:r>
            <a:r>
              <a:rPr lang="en-US" sz="2400" spc="-45">
                <a:latin typeface="Carlito"/>
                <a:cs typeface="Carlito"/>
              </a:rPr>
              <a:t>accuracy.  </a:t>
            </a:r>
            <a:r>
              <a:rPr lang="en-US" sz="2400">
                <a:latin typeface="Carlito"/>
                <a:cs typeface="Carlito"/>
              </a:rPr>
              <a:t>It </a:t>
            </a:r>
            <a:r>
              <a:rPr lang="en-US" sz="2400" spc="-5">
                <a:latin typeface="Carlito"/>
                <a:cs typeface="Carlito"/>
              </a:rPr>
              <a:t>should be </a:t>
            </a:r>
            <a:r>
              <a:rPr lang="en-US" sz="2400" spc="-15">
                <a:latin typeface="Carlito"/>
                <a:cs typeface="Carlito"/>
              </a:rPr>
              <a:t>noted </a:t>
            </a:r>
            <a:r>
              <a:rPr lang="en-US" sz="2400" spc="-10">
                <a:latin typeface="Carlito"/>
                <a:cs typeface="Carlito"/>
              </a:rPr>
              <a:t>that </a:t>
            </a:r>
            <a:r>
              <a:rPr lang="en-US" sz="2400" spc="-20">
                <a:latin typeface="Carlito"/>
                <a:cs typeface="Carlito"/>
              </a:rPr>
              <a:t>test size </a:t>
            </a:r>
            <a:r>
              <a:rPr lang="en-US" sz="2400">
                <a:latin typeface="Carlito"/>
                <a:cs typeface="Carlito"/>
              </a:rPr>
              <a:t>is </a:t>
            </a:r>
            <a:r>
              <a:rPr lang="en-US" sz="2400" spc="-5">
                <a:latin typeface="Carlito"/>
                <a:cs typeface="Carlito"/>
              </a:rPr>
              <a:t>small </a:t>
            </a:r>
            <a:r>
              <a:rPr lang="en-US" sz="2400" spc="-15">
                <a:latin typeface="Carlito"/>
                <a:cs typeface="Carlito"/>
              </a:rPr>
              <a:t>at </a:t>
            </a:r>
            <a:r>
              <a:rPr lang="en-US" sz="2400" spc="-5">
                <a:latin typeface="Carlito"/>
                <a:cs typeface="Carlito"/>
              </a:rPr>
              <a:t>only </a:t>
            </a:r>
            <a:r>
              <a:rPr lang="en-US" sz="2400" spc="-10">
                <a:latin typeface="Carlito"/>
                <a:cs typeface="Carlito"/>
              </a:rPr>
              <a:t>sample </a:t>
            </a:r>
            <a:r>
              <a:rPr lang="en-US" sz="2400" spc="-20">
                <a:latin typeface="Carlito"/>
                <a:cs typeface="Carlito"/>
              </a:rPr>
              <a:t>size </a:t>
            </a:r>
            <a:r>
              <a:rPr lang="en-US" sz="2400" spc="-5">
                <a:latin typeface="Carlito"/>
                <a:cs typeface="Carlito"/>
              </a:rPr>
              <a:t>of</a:t>
            </a:r>
            <a:r>
              <a:rPr lang="en-US" sz="2400" spc="-204">
                <a:latin typeface="Carlito"/>
                <a:cs typeface="Carlito"/>
              </a:rPr>
              <a:t> </a:t>
            </a:r>
            <a:r>
              <a:rPr lang="en-US" sz="2400" spc="-10">
                <a:latin typeface="Carlito"/>
                <a:cs typeface="Carlito"/>
              </a:rPr>
              <a:t>18.</a:t>
            </a:r>
          </a:p>
          <a:p>
            <a:pPr marL="0" marR="2860040" indent="0">
              <a:lnSpc>
                <a:spcPct val="120700"/>
              </a:lnSpc>
              <a:spcBef>
                <a:spcPts val="100"/>
              </a:spcBef>
              <a:buFont typeface="Arial" panose="020B0604020202020204" pitchFamily="34" charset="0"/>
              <a:buNone/>
            </a:pPr>
            <a:endParaRPr lang="en-US" sz="2400">
              <a:latin typeface="Carlito"/>
              <a:cs typeface="Carlito"/>
            </a:endParaRPr>
          </a:p>
          <a:p>
            <a:pPr marL="0" indent="0">
              <a:lnSpc>
                <a:spcPct val="100000"/>
              </a:lnSpc>
              <a:spcBef>
                <a:spcPts val="250"/>
              </a:spcBef>
              <a:buFont typeface="Arial" panose="020B0604020202020204" pitchFamily="34" charset="0"/>
              <a:buNone/>
            </a:pPr>
            <a:r>
              <a:rPr lang="en-US" sz="2400" spc="-5">
                <a:latin typeface="Carlito"/>
                <a:cs typeface="Carlito"/>
              </a:rPr>
              <a:t>This </a:t>
            </a:r>
            <a:r>
              <a:rPr lang="en-US" sz="2400" spc="-20">
                <a:latin typeface="Carlito"/>
                <a:cs typeface="Carlito"/>
              </a:rPr>
              <a:t>can cause large variance </a:t>
            </a:r>
            <a:r>
              <a:rPr lang="en-US" sz="2400">
                <a:latin typeface="Carlito"/>
                <a:cs typeface="Carlito"/>
              </a:rPr>
              <a:t>in </a:t>
            </a:r>
            <a:r>
              <a:rPr lang="en-US" sz="2400" spc="-20">
                <a:latin typeface="Carlito"/>
                <a:cs typeface="Carlito"/>
              </a:rPr>
              <a:t>accuracy results, </a:t>
            </a:r>
            <a:r>
              <a:rPr lang="en-US" sz="2400" spc="-15">
                <a:latin typeface="Carlito"/>
                <a:cs typeface="Carlito"/>
              </a:rPr>
              <a:t>such </a:t>
            </a:r>
            <a:r>
              <a:rPr lang="en-US" sz="2400" spc="-5">
                <a:latin typeface="Carlito"/>
                <a:cs typeface="Carlito"/>
              </a:rPr>
              <a:t>as those in </a:t>
            </a:r>
            <a:r>
              <a:rPr lang="en-US" sz="2400" spc="-15">
                <a:latin typeface="Carlito"/>
                <a:cs typeface="Carlito"/>
              </a:rPr>
              <a:t>Decision </a:t>
            </a:r>
            <a:r>
              <a:rPr lang="en-US" sz="2400" spc="-65">
                <a:latin typeface="Carlito"/>
                <a:cs typeface="Carlito"/>
              </a:rPr>
              <a:t>Tree </a:t>
            </a:r>
            <a:r>
              <a:rPr lang="en-US" sz="2400" spc="-10">
                <a:latin typeface="Carlito"/>
                <a:cs typeface="Carlito"/>
              </a:rPr>
              <a:t>Classifier </a:t>
            </a:r>
            <a:r>
              <a:rPr lang="en-US" sz="2400" spc="-5">
                <a:latin typeface="Carlito"/>
                <a:cs typeface="Carlito"/>
              </a:rPr>
              <a:t>model in </a:t>
            </a:r>
            <a:r>
              <a:rPr lang="en-US" sz="2400" spc="-25">
                <a:latin typeface="Carlito"/>
                <a:cs typeface="Carlito"/>
              </a:rPr>
              <a:t>repeated</a:t>
            </a:r>
            <a:r>
              <a:rPr lang="en-US" sz="2400" spc="60">
                <a:latin typeface="Carlito"/>
                <a:cs typeface="Carlito"/>
              </a:rPr>
              <a:t> </a:t>
            </a:r>
            <a:r>
              <a:rPr lang="en-US" sz="2400" spc="-15">
                <a:latin typeface="Carlito"/>
                <a:cs typeface="Carlito"/>
              </a:rPr>
              <a:t>runs.</a:t>
            </a:r>
            <a:endParaRPr lang="en-US" sz="2400">
              <a:latin typeface="Carlito"/>
              <a:cs typeface="Carlito"/>
            </a:endParaRPr>
          </a:p>
          <a:p>
            <a:pPr marL="0" indent="0">
              <a:lnSpc>
                <a:spcPct val="100000"/>
              </a:lnSpc>
              <a:spcBef>
                <a:spcPts val="400"/>
              </a:spcBef>
              <a:buFont typeface="Arial" panose="020B0604020202020204" pitchFamily="34" charset="0"/>
              <a:buNone/>
            </a:pPr>
            <a:r>
              <a:rPr lang="en-US" sz="2400" spc="-55">
                <a:latin typeface="Carlito"/>
                <a:cs typeface="Carlito"/>
              </a:rPr>
              <a:t>We </a:t>
            </a:r>
            <a:r>
              <a:rPr lang="en-US" sz="2400" spc="-20">
                <a:latin typeface="Carlito"/>
                <a:cs typeface="Carlito"/>
              </a:rPr>
              <a:t>likely </a:t>
            </a:r>
            <a:r>
              <a:rPr lang="en-US" sz="2400" spc="-15">
                <a:latin typeface="Carlito"/>
                <a:cs typeface="Carlito"/>
              </a:rPr>
              <a:t>need </a:t>
            </a:r>
            <a:r>
              <a:rPr lang="en-US" sz="2400" spc="-25">
                <a:latin typeface="Carlito"/>
                <a:cs typeface="Carlito"/>
              </a:rPr>
              <a:t>more data </a:t>
            </a:r>
            <a:r>
              <a:rPr lang="en-US" sz="2400" spc="-15">
                <a:latin typeface="Carlito"/>
                <a:cs typeface="Carlito"/>
              </a:rPr>
              <a:t>to </a:t>
            </a:r>
            <a:r>
              <a:rPr lang="en-US" sz="2400" spc="-20">
                <a:latin typeface="Carlito"/>
                <a:cs typeface="Carlito"/>
              </a:rPr>
              <a:t>determine </a:t>
            </a:r>
            <a:r>
              <a:rPr lang="en-US" sz="2400" spc="-5">
                <a:latin typeface="Carlito"/>
                <a:cs typeface="Carlito"/>
              </a:rPr>
              <a:t>the </a:t>
            </a:r>
            <a:r>
              <a:rPr lang="en-US" sz="2400" spc="-20">
                <a:latin typeface="Carlito"/>
                <a:cs typeface="Carlito"/>
              </a:rPr>
              <a:t>best</a:t>
            </a:r>
            <a:r>
              <a:rPr lang="en-US" sz="2400" spc="114">
                <a:latin typeface="Carlito"/>
                <a:cs typeface="Carlito"/>
              </a:rPr>
              <a:t> </a:t>
            </a:r>
            <a:r>
              <a:rPr lang="en-US" sz="2400" spc="-15">
                <a:latin typeface="Carlito"/>
                <a:cs typeface="Carlito"/>
              </a:rPr>
              <a:t>model.</a:t>
            </a:r>
            <a:endParaRPr lang="en-US" sz="2400" dirty="0">
              <a:latin typeface="Carlito"/>
              <a:cs typeface="Carlito"/>
            </a:endParaRPr>
          </a:p>
        </p:txBody>
      </p:sp>
      <p:sp>
        <p:nvSpPr>
          <p:cNvPr id="6" name="Title 1">
            <a:extLst>
              <a:ext uri="{FF2B5EF4-FFF2-40B4-BE49-F238E27FC236}">
                <a16:creationId xmlns:a16="http://schemas.microsoft.com/office/drawing/2014/main" id="{C75C7212-65E4-EBBB-D899-2BF02866DA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C394D8C3-5551-5AB0-816A-A9183EEE4F84}"/>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43</a:t>
            </a:fld>
            <a:endParaRPr lang="en-US"/>
          </a:p>
        </p:txBody>
      </p:sp>
      <p:sp>
        <p:nvSpPr>
          <p:cNvPr id="3" name="Title 1">
            <a:extLst>
              <a:ext uri="{FF2B5EF4-FFF2-40B4-BE49-F238E27FC236}">
                <a16:creationId xmlns:a16="http://schemas.microsoft.com/office/drawing/2014/main" id="{24A2EE16-FBA8-D744-AE4C-5AFCCA82362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6">
            <a:extLst>
              <a:ext uri="{FF2B5EF4-FFF2-40B4-BE49-F238E27FC236}">
                <a16:creationId xmlns:a16="http://schemas.microsoft.com/office/drawing/2014/main" id="{4E46546B-5A75-7355-460F-AF3663140B43}"/>
              </a:ext>
            </a:extLst>
          </p:cNvPr>
          <p:cNvSpPr txBox="1"/>
          <p:nvPr/>
        </p:nvSpPr>
        <p:spPr>
          <a:xfrm>
            <a:off x="891625" y="4337249"/>
            <a:ext cx="10408749"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
        <p:nvSpPr>
          <p:cNvPr id="7" name="object 7">
            <a:extLst>
              <a:ext uri="{FF2B5EF4-FFF2-40B4-BE49-F238E27FC236}">
                <a16:creationId xmlns:a16="http://schemas.microsoft.com/office/drawing/2014/main" id="{1E28FB78-F907-417C-0329-823900313238}"/>
              </a:ext>
            </a:extLst>
          </p:cNvPr>
          <p:cNvSpPr/>
          <p:nvPr/>
        </p:nvSpPr>
        <p:spPr>
          <a:xfrm>
            <a:off x="770012" y="1620456"/>
            <a:ext cx="3582070" cy="2534855"/>
          </a:xfrm>
          <a:prstGeom prst="rect">
            <a:avLst/>
          </a:prstGeom>
          <a:blipFill>
            <a:blip r:embed="rId3" cstate="print"/>
            <a:stretch>
              <a:fillRect/>
            </a:stretch>
          </a:blipFill>
        </p:spPr>
        <p:txBody>
          <a:bodyPr wrap="square" lIns="0" tIns="0" rIns="0" bIns="0" rtlCol="0"/>
          <a:lstStyle/>
          <a:p>
            <a:endParaRPr/>
          </a:p>
        </p:txBody>
      </p:sp>
      <p:sp>
        <p:nvSpPr>
          <p:cNvPr id="8" name="object 8">
            <a:extLst>
              <a:ext uri="{FF2B5EF4-FFF2-40B4-BE49-F238E27FC236}">
                <a16:creationId xmlns:a16="http://schemas.microsoft.com/office/drawing/2014/main" id="{C8EBD0C2-538C-490A-3B25-68917FE4887E}"/>
              </a:ext>
            </a:extLst>
          </p:cNvPr>
          <p:cNvSpPr txBox="1"/>
          <p:nvPr/>
        </p:nvSpPr>
        <p:spPr>
          <a:xfrm>
            <a:off x="5014911" y="2288294"/>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4C8D14C3-7B22-5F3F-EDD3-79473B9AC547}"/>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44</a:t>
            </a:fld>
            <a:endParaRPr lang="en-US"/>
          </a:p>
        </p:txBody>
      </p:sp>
      <p:sp>
        <p:nvSpPr>
          <p:cNvPr id="3" name="Content Placeholder 3">
            <a:extLst>
              <a:ext uri="{FF2B5EF4-FFF2-40B4-BE49-F238E27FC236}">
                <a16:creationId xmlns:a16="http://schemas.microsoft.com/office/drawing/2014/main" id="{731DBA6E-4DDA-F342-4B55-5737EA015DDE}"/>
              </a:ext>
            </a:extLst>
          </p:cNvPr>
          <p:cNvSpPr txBox="1">
            <a:spLocks/>
          </p:cNvSpPr>
          <p:nvPr/>
        </p:nvSpPr>
        <p:spPr>
          <a:xfrm>
            <a:off x="770011" y="1875054"/>
            <a:ext cx="10687961"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965" indent="-342900">
              <a:lnSpc>
                <a:spcPct val="100000"/>
              </a:lnSpc>
              <a:spcBef>
                <a:spcPts val="490"/>
              </a:spcBef>
              <a:buClr>
                <a:srgbClr val="E28312"/>
              </a:buClr>
              <a:buFont typeface="Wingdings" pitchFamily="2" charset="2"/>
              <a:buChar char="§"/>
              <a:tabLst>
                <a:tab pos="196215" algn="l"/>
              </a:tabLst>
            </a:pPr>
            <a:r>
              <a:rPr lang="en-US" sz="2400">
                <a:latin typeface=""/>
                <a:cs typeface="Carlito"/>
              </a:rPr>
              <a:t>Our </a:t>
            </a:r>
            <a:r>
              <a:rPr lang="en-US" sz="2400" spc="-5">
                <a:latin typeface=""/>
                <a:cs typeface="Carlito"/>
              </a:rPr>
              <a:t>task: </a:t>
            </a:r>
            <a:r>
              <a:rPr lang="en-US" sz="2400" spc="-20">
                <a:latin typeface=""/>
                <a:cs typeface="Carlito"/>
              </a:rPr>
              <a:t>to develop </a:t>
            </a:r>
            <a:r>
              <a:rPr lang="en-US" sz="2400">
                <a:latin typeface=""/>
                <a:cs typeface="Carlito"/>
              </a:rPr>
              <a:t>a machine learning model </a:t>
            </a:r>
            <a:r>
              <a:rPr lang="en-US" sz="2400" spc="-25">
                <a:latin typeface=""/>
                <a:cs typeface="Carlito"/>
              </a:rPr>
              <a:t>for </a:t>
            </a:r>
            <a:r>
              <a:rPr lang="en-US" sz="2400">
                <a:latin typeface=""/>
                <a:cs typeface="Carlito"/>
              </a:rPr>
              <a:t>Space Y who </a:t>
            </a:r>
            <a:r>
              <a:rPr lang="en-US" sz="2400" spc="-20">
                <a:latin typeface=""/>
                <a:cs typeface="Carlito"/>
              </a:rPr>
              <a:t>wants to </a:t>
            </a:r>
            <a:r>
              <a:rPr lang="en-US" sz="2400" spc="-5">
                <a:latin typeface=""/>
                <a:cs typeface="Carlito"/>
              </a:rPr>
              <a:t>bid </a:t>
            </a:r>
            <a:r>
              <a:rPr lang="en-US" sz="2400" spc="-20">
                <a:latin typeface=""/>
                <a:cs typeface="Carlito"/>
              </a:rPr>
              <a:t>against</a:t>
            </a:r>
            <a:r>
              <a:rPr lang="en-US" sz="2400" spc="-70">
                <a:latin typeface=""/>
                <a:cs typeface="Carlito"/>
              </a:rPr>
              <a:t> </a:t>
            </a:r>
            <a:r>
              <a:rPr lang="en-US" sz="2400">
                <a:latin typeface=""/>
                <a:cs typeface="Carlito"/>
              </a:rPr>
              <a:t>SpaceX</a:t>
            </a:r>
          </a:p>
          <a:p>
            <a:pPr marL="354965" indent="-342900">
              <a:lnSpc>
                <a:spcPct val="100000"/>
              </a:lnSpc>
              <a:spcBef>
                <a:spcPts val="395"/>
              </a:spcBef>
              <a:buClr>
                <a:srgbClr val="E28312"/>
              </a:buClr>
              <a:buFont typeface="Wingdings" pitchFamily="2" charset="2"/>
              <a:buChar char="§"/>
              <a:tabLst>
                <a:tab pos="196215" algn="l"/>
              </a:tabLst>
            </a:pPr>
            <a:r>
              <a:rPr lang="en-US" sz="2400" spc="-5">
                <a:latin typeface=""/>
                <a:cs typeface="Carlito"/>
              </a:rPr>
              <a:t>The goal </a:t>
            </a:r>
            <a:r>
              <a:rPr lang="en-US" sz="2400">
                <a:latin typeface=""/>
                <a:cs typeface="Carlito"/>
              </a:rPr>
              <a:t>of </a:t>
            </a:r>
            <a:r>
              <a:rPr lang="en-US" sz="2400" spc="-5">
                <a:latin typeface=""/>
                <a:cs typeface="Carlito"/>
              </a:rPr>
              <a:t>model is </a:t>
            </a:r>
            <a:r>
              <a:rPr lang="en-US" sz="2400" spc="-20">
                <a:latin typeface=""/>
                <a:cs typeface="Carlito"/>
              </a:rPr>
              <a:t>to </a:t>
            </a:r>
            <a:r>
              <a:rPr lang="en-US" sz="2400" spc="-5">
                <a:latin typeface=""/>
                <a:cs typeface="Carlito"/>
              </a:rPr>
              <a:t>predict when </a:t>
            </a:r>
            <a:r>
              <a:rPr lang="en-US" sz="2400" spc="-15">
                <a:latin typeface=""/>
                <a:cs typeface="Carlito"/>
              </a:rPr>
              <a:t>Stage </a:t>
            </a:r>
            <a:r>
              <a:rPr lang="en-US" sz="2400">
                <a:latin typeface=""/>
                <a:cs typeface="Carlito"/>
              </a:rPr>
              <a:t>1 </a:t>
            </a:r>
            <a:r>
              <a:rPr lang="en-US" sz="2400" spc="-5">
                <a:latin typeface=""/>
                <a:cs typeface="Carlito"/>
              </a:rPr>
              <a:t>will successfully </a:t>
            </a:r>
            <a:r>
              <a:rPr lang="en-US" sz="2400">
                <a:latin typeface=""/>
                <a:cs typeface="Carlito"/>
              </a:rPr>
              <a:t>land </a:t>
            </a:r>
            <a:r>
              <a:rPr lang="en-US" sz="2400" spc="-20">
                <a:latin typeface=""/>
                <a:cs typeface="Carlito"/>
              </a:rPr>
              <a:t>to </a:t>
            </a:r>
            <a:r>
              <a:rPr lang="en-US" sz="2400" spc="-35">
                <a:latin typeface=""/>
                <a:cs typeface="Carlito"/>
              </a:rPr>
              <a:t>save </a:t>
            </a:r>
            <a:r>
              <a:rPr lang="en-US" sz="2400" spc="-5">
                <a:latin typeface=""/>
                <a:cs typeface="Carlito"/>
              </a:rPr>
              <a:t>~$100 million</a:t>
            </a:r>
            <a:r>
              <a:rPr lang="en-US" sz="2400" spc="-110">
                <a:latin typeface=""/>
                <a:cs typeface="Carlito"/>
              </a:rPr>
              <a:t> </a:t>
            </a:r>
            <a:r>
              <a:rPr lang="en-US" sz="2400">
                <a:latin typeface=""/>
                <a:cs typeface="Carlito"/>
              </a:rPr>
              <a:t>USD</a:t>
            </a:r>
          </a:p>
          <a:p>
            <a:pPr marL="354965" indent="-342900">
              <a:lnSpc>
                <a:spcPct val="100000"/>
              </a:lnSpc>
              <a:spcBef>
                <a:spcPts val="409"/>
              </a:spcBef>
              <a:buClr>
                <a:srgbClr val="E28312"/>
              </a:buClr>
              <a:buFont typeface="Wingdings" pitchFamily="2" charset="2"/>
              <a:buChar char="§"/>
              <a:tabLst>
                <a:tab pos="196215" algn="l"/>
              </a:tabLst>
            </a:pPr>
            <a:r>
              <a:rPr lang="en-US" sz="2400" spc="-5">
                <a:latin typeface=""/>
                <a:cs typeface="Carlito"/>
              </a:rPr>
              <a:t>Used </a:t>
            </a:r>
            <a:r>
              <a:rPr lang="en-US" sz="2400" spc="-25">
                <a:latin typeface=""/>
                <a:cs typeface="Carlito"/>
              </a:rPr>
              <a:t>data </a:t>
            </a:r>
            <a:r>
              <a:rPr lang="en-US" sz="2400" spc="-20">
                <a:latin typeface=""/>
                <a:cs typeface="Carlito"/>
              </a:rPr>
              <a:t>from </a:t>
            </a:r>
            <a:r>
              <a:rPr lang="en-US" sz="2400">
                <a:latin typeface=""/>
                <a:cs typeface="Carlito"/>
              </a:rPr>
              <a:t>a </a:t>
            </a:r>
            <a:r>
              <a:rPr lang="en-US" sz="2400" spc="-5">
                <a:latin typeface=""/>
                <a:cs typeface="Carlito"/>
              </a:rPr>
              <a:t>public </a:t>
            </a:r>
            <a:r>
              <a:rPr lang="en-US" sz="2400">
                <a:latin typeface=""/>
                <a:cs typeface="Carlito"/>
              </a:rPr>
              <a:t>SpaceX API and </a:t>
            </a:r>
            <a:r>
              <a:rPr lang="en-US" sz="2400" spc="-5">
                <a:latin typeface=""/>
                <a:cs typeface="Carlito"/>
              </a:rPr>
              <a:t>web scraping </a:t>
            </a:r>
            <a:r>
              <a:rPr lang="en-US" sz="2400">
                <a:latin typeface=""/>
                <a:cs typeface="Carlito"/>
              </a:rPr>
              <a:t>SpaceX Wikipedia</a:t>
            </a:r>
            <a:r>
              <a:rPr lang="en-US" sz="2400" spc="-195">
                <a:latin typeface=""/>
                <a:cs typeface="Carlito"/>
              </a:rPr>
              <a:t> </a:t>
            </a:r>
            <a:r>
              <a:rPr lang="en-US" sz="2400" spc="-5">
                <a:latin typeface=""/>
                <a:cs typeface="Carlito"/>
              </a:rPr>
              <a:t>page</a:t>
            </a:r>
            <a:endParaRPr lang="en-US" sz="2400">
              <a:latin typeface=""/>
              <a:cs typeface="Carlito"/>
            </a:endParaRPr>
          </a:p>
          <a:p>
            <a:pPr marL="354965" indent="-342900">
              <a:lnSpc>
                <a:spcPct val="100000"/>
              </a:lnSpc>
              <a:spcBef>
                <a:spcPts val="400"/>
              </a:spcBef>
              <a:buClr>
                <a:srgbClr val="E28312"/>
              </a:buClr>
              <a:buFont typeface="Wingdings" pitchFamily="2" charset="2"/>
              <a:buChar char="§"/>
              <a:tabLst>
                <a:tab pos="196215" algn="l"/>
              </a:tabLst>
            </a:pPr>
            <a:r>
              <a:rPr lang="en-US" sz="2400" spc="-25">
                <a:latin typeface=""/>
                <a:cs typeface="Carlito"/>
              </a:rPr>
              <a:t>Created data </a:t>
            </a:r>
            <a:r>
              <a:rPr lang="en-US" sz="2400" spc="-5">
                <a:latin typeface=""/>
                <a:cs typeface="Carlito"/>
              </a:rPr>
              <a:t>labels </a:t>
            </a:r>
            <a:r>
              <a:rPr lang="en-US" sz="2400">
                <a:latin typeface=""/>
                <a:cs typeface="Carlito"/>
              </a:rPr>
              <a:t>and </a:t>
            </a:r>
            <a:r>
              <a:rPr lang="en-US" sz="2400" spc="-25">
                <a:latin typeface=""/>
                <a:cs typeface="Carlito"/>
              </a:rPr>
              <a:t>stored data into </a:t>
            </a:r>
            <a:r>
              <a:rPr lang="en-US" sz="2400">
                <a:latin typeface=""/>
                <a:cs typeface="Carlito"/>
              </a:rPr>
              <a:t>a </a:t>
            </a:r>
            <a:r>
              <a:rPr lang="en-US" sz="2400" spc="-5">
                <a:latin typeface=""/>
                <a:cs typeface="Carlito"/>
              </a:rPr>
              <a:t>DB2 SQL</a:t>
            </a:r>
            <a:r>
              <a:rPr lang="en-US" sz="2400" spc="-15">
                <a:latin typeface=""/>
                <a:cs typeface="Carlito"/>
              </a:rPr>
              <a:t> </a:t>
            </a:r>
            <a:r>
              <a:rPr lang="en-US" sz="2400" spc="-5">
                <a:latin typeface=""/>
                <a:cs typeface="Carlito"/>
              </a:rPr>
              <a:t>database</a:t>
            </a:r>
            <a:endParaRPr lang="en-US" sz="2400">
              <a:latin typeface=""/>
              <a:cs typeface="Carlito"/>
            </a:endParaRPr>
          </a:p>
          <a:p>
            <a:pPr marL="354965" indent="-342900">
              <a:lnSpc>
                <a:spcPct val="100000"/>
              </a:lnSpc>
              <a:spcBef>
                <a:spcPts val="395"/>
              </a:spcBef>
              <a:buClr>
                <a:srgbClr val="E28312"/>
              </a:buClr>
              <a:buFont typeface="Wingdings" pitchFamily="2" charset="2"/>
              <a:buChar char="§"/>
              <a:tabLst>
                <a:tab pos="196215" algn="l"/>
              </a:tabLst>
            </a:pPr>
            <a:r>
              <a:rPr lang="en-US" sz="2400" spc="-25">
                <a:latin typeface=""/>
                <a:cs typeface="Carlito"/>
              </a:rPr>
              <a:t>Created </a:t>
            </a:r>
            <a:r>
              <a:rPr lang="en-US" sz="2400">
                <a:latin typeface=""/>
                <a:cs typeface="Carlito"/>
              </a:rPr>
              <a:t>a </a:t>
            </a:r>
            <a:r>
              <a:rPr lang="en-US" sz="2400" spc="-5">
                <a:latin typeface=""/>
                <a:cs typeface="Carlito"/>
              </a:rPr>
              <a:t>dashboard </a:t>
            </a:r>
            <a:r>
              <a:rPr lang="en-US" sz="2400" spc="-25">
                <a:latin typeface=""/>
                <a:cs typeface="Carlito"/>
              </a:rPr>
              <a:t>for</a:t>
            </a:r>
            <a:r>
              <a:rPr lang="en-US" sz="2400" spc="-125">
                <a:latin typeface=""/>
                <a:cs typeface="Carlito"/>
              </a:rPr>
              <a:t> </a:t>
            </a:r>
            <a:r>
              <a:rPr lang="en-US" sz="2400" spc="-20">
                <a:latin typeface=""/>
                <a:cs typeface="Carlito"/>
              </a:rPr>
              <a:t>visualization</a:t>
            </a:r>
            <a:endParaRPr lang="en-US" sz="2400">
              <a:latin typeface=""/>
              <a:cs typeface="Carlito"/>
            </a:endParaRPr>
          </a:p>
          <a:p>
            <a:pPr marL="354965" indent="-342900">
              <a:lnSpc>
                <a:spcPct val="100000"/>
              </a:lnSpc>
              <a:spcBef>
                <a:spcPts val="405"/>
              </a:spcBef>
              <a:buClr>
                <a:srgbClr val="E28312"/>
              </a:buClr>
              <a:buFont typeface="Wingdings" pitchFamily="2" charset="2"/>
              <a:buChar char="§"/>
              <a:tabLst>
                <a:tab pos="196215" algn="l"/>
              </a:tabLst>
            </a:pPr>
            <a:r>
              <a:rPr lang="en-US" sz="2400" spc="-50">
                <a:latin typeface=""/>
                <a:cs typeface="Carlito"/>
              </a:rPr>
              <a:t>We </a:t>
            </a:r>
            <a:r>
              <a:rPr lang="en-US" sz="2400" spc="-25">
                <a:latin typeface=""/>
                <a:cs typeface="Carlito"/>
              </a:rPr>
              <a:t>created </a:t>
            </a:r>
            <a:r>
              <a:rPr lang="en-US" sz="2400">
                <a:latin typeface=""/>
                <a:cs typeface="Carlito"/>
              </a:rPr>
              <a:t>a machine learning model </a:t>
            </a:r>
            <a:r>
              <a:rPr lang="en-US" sz="2400" spc="-5">
                <a:latin typeface=""/>
                <a:cs typeface="Carlito"/>
              </a:rPr>
              <a:t>with </a:t>
            </a:r>
            <a:r>
              <a:rPr lang="en-US" sz="2400">
                <a:latin typeface=""/>
                <a:cs typeface="Carlito"/>
              </a:rPr>
              <a:t>an </a:t>
            </a:r>
            <a:r>
              <a:rPr lang="en-US" sz="2400" spc="-5">
                <a:latin typeface=""/>
                <a:cs typeface="Carlito"/>
              </a:rPr>
              <a:t>accuracy of</a:t>
            </a:r>
            <a:r>
              <a:rPr lang="en-US" sz="2400" spc="-105">
                <a:latin typeface=""/>
                <a:cs typeface="Carlito"/>
              </a:rPr>
              <a:t> </a:t>
            </a:r>
            <a:r>
              <a:rPr lang="en-US" sz="2400">
                <a:latin typeface=""/>
                <a:cs typeface="Carlito"/>
              </a:rPr>
              <a:t>83%</a:t>
            </a:r>
          </a:p>
          <a:p>
            <a:pPr marL="354965" marR="276860" indent="-342900">
              <a:lnSpc>
                <a:spcPts val="2160"/>
              </a:lnSpc>
              <a:spcBef>
                <a:spcPts val="635"/>
              </a:spcBef>
              <a:buClr>
                <a:srgbClr val="E28312"/>
              </a:buClr>
              <a:buFont typeface="Wingdings" pitchFamily="2" charset="2"/>
              <a:buChar char="§"/>
              <a:tabLst>
                <a:tab pos="196215" algn="l"/>
              </a:tabLst>
            </a:pPr>
            <a:r>
              <a:rPr lang="en-US" sz="2400" spc="-5">
                <a:latin typeface=""/>
                <a:cs typeface="Carlito"/>
              </a:rPr>
              <a:t>Allon </a:t>
            </a:r>
            <a:r>
              <a:rPr lang="en-US" sz="2400">
                <a:latin typeface=""/>
                <a:cs typeface="Carlito"/>
              </a:rPr>
              <a:t>Mask </a:t>
            </a:r>
            <a:r>
              <a:rPr lang="en-US" sz="2400" spc="-5">
                <a:latin typeface=""/>
                <a:cs typeface="Carlito"/>
              </a:rPr>
              <a:t>of </a:t>
            </a:r>
            <a:r>
              <a:rPr lang="en-US" sz="2400">
                <a:latin typeface=""/>
                <a:cs typeface="Carlito"/>
              </a:rPr>
              <a:t>SpaceY </a:t>
            </a:r>
            <a:r>
              <a:rPr lang="en-US" sz="2400" spc="-5">
                <a:latin typeface=""/>
                <a:cs typeface="Carlito"/>
              </a:rPr>
              <a:t>can use </a:t>
            </a:r>
            <a:r>
              <a:rPr lang="en-US" sz="2400">
                <a:latin typeface=""/>
                <a:cs typeface="Carlito"/>
              </a:rPr>
              <a:t>this model </a:t>
            </a:r>
            <a:r>
              <a:rPr lang="en-US" sz="2400" spc="-20">
                <a:latin typeface=""/>
                <a:cs typeface="Carlito"/>
              </a:rPr>
              <a:t>to </a:t>
            </a:r>
            <a:r>
              <a:rPr lang="en-US" sz="2400" spc="-5">
                <a:latin typeface=""/>
                <a:cs typeface="Carlito"/>
              </a:rPr>
              <a:t>predict with </a:t>
            </a:r>
            <a:r>
              <a:rPr lang="en-US" sz="2400" spc="-20">
                <a:latin typeface=""/>
                <a:cs typeface="Carlito"/>
              </a:rPr>
              <a:t>relatively </a:t>
            </a:r>
            <a:r>
              <a:rPr lang="en-US" sz="2400" spc="-5">
                <a:latin typeface=""/>
                <a:cs typeface="Carlito"/>
              </a:rPr>
              <a:t>high accuracy whether </a:t>
            </a:r>
            <a:r>
              <a:rPr lang="en-US" sz="2400">
                <a:latin typeface=""/>
                <a:cs typeface="Carlito"/>
              </a:rPr>
              <a:t>a  launch </a:t>
            </a:r>
            <a:r>
              <a:rPr lang="en-US" sz="2400" spc="-5">
                <a:latin typeface=""/>
                <a:cs typeface="Carlito"/>
              </a:rPr>
              <a:t>will </a:t>
            </a:r>
            <a:r>
              <a:rPr lang="en-US" sz="2400" spc="-35">
                <a:latin typeface=""/>
                <a:cs typeface="Carlito"/>
              </a:rPr>
              <a:t>have </a:t>
            </a:r>
            <a:r>
              <a:rPr lang="en-US" sz="2400">
                <a:latin typeface=""/>
                <a:cs typeface="Carlito"/>
              </a:rPr>
              <a:t>a </a:t>
            </a:r>
            <a:r>
              <a:rPr lang="en-US" sz="2400" spc="-5">
                <a:latin typeface=""/>
                <a:cs typeface="Carlito"/>
              </a:rPr>
              <a:t>successful </a:t>
            </a:r>
            <a:r>
              <a:rPr lang="en-US" sz="2400" spc="-20">
                <a:latin typeface=""/>
                <a:cs typeface="Carlito"/>
              </a:rPr>
              <a:t>Stage </a:t>
            </a:r>
            <a:r>
              <a:rPr lang="en-US" sz="2400">
                <a:latin typeface=""/>
                <a:cs typeface="Carlito"/>
              </a:rPr>
              <a:t>1 landing </a:t>
            </a:r>
            <a:r>
              <a:rPr lang="en-US" sz="2400" spc="-25">
                <a:latin typeface=""/>
                <a:cs typeface="Carlito"/>
              </a:rPr>
              <a:t>before </a:t>
            </a:r>
            <a:r>
              <a:rPr lang="en-US" sz="2400">
                <a:latin typeface=""/>
                <a:cs typeface="Carlito"/>
              </a:rPr>
              <a:t>launch </a:t>
            </a:r>
            <a:r>
              <a:rPr lang="en-US" sz="2400" spc="-20">
                <a:latin typeface=""/>
                <a:cs typeface="Carlito"/>
              </a:rPr>
              <a:t>to </a:t>
            </a:r>
            <a:r>
              <a:rPr lang="en-US" sz="2400" spc="-5">
                <a:latin typeface=""/>
                <a:cs typeface="Carlito"/>
              </a:rPr>
              <a:t>determine whether </a:t>
            </a:r>
            <a:r>
              <a:rPr lang="en-US" sz="2400">
                <a:latin typeface=""/>
                <a:cs typeface="Carlito"/>
              </a:rPr>
              <a:t>the launch  </a:t>
            </a:r>
            <a:r>
              <a:rPr lang="en-US" sz="2400" spc="-5">
                <a:latin typeface=""/>
                <a:cs typeface="Carlito"/>
              </a:rPr>
              <a:t>should be </a:t>
            </a:r>
            <a:r>
              <a:rPr lang="en-US" sz="2400">
                <a:latin typeface=""/>
                <a:cs typeface="Carlito"/>
              </a:rPr>
              <a:t>made </a:t>
            </a:r>
            <a:r>
              <a:rPr lang="en-US" sz="2400" spc="-5">
                <a:latin typeface=""/>
                <a:cs typeface="Carlito"/>
              </a:rPr>
              <a:t>or</a:t>
            </a:r>
            <a:r>
              <a:rPr lang="en-US" sz="2400" spc="-105">
                <a:latin typeface=""/>
                <a:cs typeface="Carlito"/>
              </a:rPr>
              <a:t> </a:t>
            </a:r>
            <a:r>
              <a:rPr lang="en-US" sz="2400" spc="-5">
                <a:latin typeface=""/>
                <a:cs typeface="Carlito"/>
              </a:rPr>
              <a:t>not</a:t>
            </a:r>
            <a:endParaRPr lang="en-US" sz="2400">
              <a:latin typeface=""/>
              <a:cs typeface="Carlito"/>
            </a:endParaRPr>
          </a:p>
          <a:p>
            <a:pPr marL="354965" marR="5080" indent="-342900">
              <a:lnSpc>
                <a:spcPts val="2200"/>
              </a:lnSpc>
              <a:spcBef>
                <a:spcPts val="605"/>
              </a:spcBef>
              <a:buClr>
                <a:srgbClr val="E28312"/>
              </a:buClr>
              <a:buFont typeface="Wingdings" pitchFamily="2" charset="2"/>
              <a:buChar char="§"/>
              <a:tabLst>
                <a:tab pos="196215" algn="l"/>
              </a:tabLst>
            </a:pPr>
            <a:r>
              <a:rPr lang="en-US" sz="2400" spc="-5">
                <a:latin typeface=""/>
                <a:cs typeface="Carlito"/>
              </a:rPr>
              <a:t>If possible </a:t>
            </a:r>
            <a:r>
              <a:rPr lang="en-US" sz="2400" spc="-20">
                <a:latin typeface=""/>
                <a:cs typeface="Carlito"/>
              </a:rPr>
              <a:t>more </a:t>
            </a:r>
            <a:r>
              <a:rPr lang="en-US" sz="2400" spc="-25">
                <a:latin typeface=""/>
                <a:cs typeface="Carlito"/>
              </a:rPr>
              <a:t>data </a:t>
            </a:r>
            <a:r>
              <a:rPr lang="en-US" sz="2400" spc="-5">
                <a:latin typeface=""/>
                <a:cs typeface="Carlito"/>
              </a:rPr>
              <a:t>should </a:t>
            </a:r>
            <a:r>
              <a:rPr lang="en-US" sz="2400">
                <a:latin typeface=""/>
                <a:cs typeface="Carlito"/>
              </a:rPr>
              <a:t>be </a:t>
            </a:r>
            <a:r>
              <a:rPr lang="en-US" sz="2400" spc="-5">
                <a:latin typeface=""/>
                <a:cs typeface="Carlito"/>
              </a:rPr>
              <a:t>collected </a:t>
            </a:r>
            <a:r>
              <a:rPr lang="en-US" sz="2400" spc="-20">
                <a:latin typeface=""/>
                <a:cs typeface="Carlito"/>
              </a:rPr>
              <a:t>to </a:t>
            </a:r>
            <a:r>
              <a:rPr lang="en-US" sz="2400" spc="-25">
                <a:latin typeface=""/>
                <a:cs typeface="Carlito"/>
              </a:rPr>
              <a:t>better </a:t>
            </a:r>
            <a:r>
              <a:rPr lang="en-US" sz="2400" spc="-5">
                <a:latin typeface=""/>
                <a:cs typeface="Carlito"/>
              </a:rPr>
              <a:t>determine </a:t>
            </a:r>
            <a:r>
              <a:rPr lang="en-US" sz="2400">
                <a:latin typeface=""/>
                <a:cs typeface="Carlito"/>
              </a:rPr>
              <a:t>the </a:t>
            </a:r>
            <a:r>
              <a:rPr lang="en-US" sz="2400" spc="-10">
                <a:latin typeface=""/>
                <a:cs typeface="Carlito"/>
              </a:rPr>
              <a:t>best </a:t>
            </a:r>
            <a:r>
              <a:rPr lang="en-US" sz="2400">
                <a:latin typeface=""/>
                <a:cs typeface="Carlito"/>
              </a:rPr>
              <a:t>machine learning model  and </a:t>
            </a:r>
            <a:r>
              <a:rPr lang="en-US" sz="2400" spc="-25">
                <a:latin typeface=""/>
                <a:cs typeface="Carlito"/>
              </a:rPr>
              <a:t>improve</a:t>
            </a:r>
            <a:r>
              <a:rPr lang="en-US" sz="2400" spc="-30">
                <a:latin typeface=""/>
                <a:cs typeface="Carlito"/>
              </a:rPr>
              <a:t> </a:t>
            </a:r>
            <a:r>
              <a:rPr lang="en-US" sz="2400" spc="-5">
                <a:latin typeface=""/>
                <a:cs typeface="Carlito"/>
              </a:rPr>
              <a:t>accuracy</a:t>
            </a:r>
            <a:endParaRPr lang="en-US" sz="2400">
              <a:latin typeface=""/>
              <a:cs typeface="Carlito"/>
            </a:endParaRPr>
          </a:p>
          <a:p>
            <a:pPr>
              <a:lnSpc>
                <a:spcPct val="100000"/>
              </a:lnSpc>
              <a:spcBef>
                <a:spcPts val="1400"/>
              </a:spcBef>
              <a:buFont typeface="Wingdings" pitchFamily="2" charset="2"/>
              <a:buChar char="§"/>
            </a:pPr>
            <a:endParaRPr lang="en-US" sz="2200" dirty="0">
              <a:latin typeface=""/>
            </a:endParaRPr>
          </a:p>
        </p:txBody>
      </p:sp>
      <p:sp>
        <p:nvSpPr>
          <p:cNvPr id="6" name="Title 1">
            <a:extLst>
              <a:ext uri="{FF2B5EF4-FFF2-40B4-BE49-F238E27FC236}">
                <a16:creationId xmlns:a16="http://schemas.microsoft.com/office/drawing/2014/main" id="{B3608E7E-A8C2-DDB4-BBF9-E90D03C6D41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758BA272-A31C-742D-85BB-7197E1B1637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45</a:t>
            </a:fld>
            <a:endParaRPr lang="en-US"/>
          </a:p>
        </p:txBody>
      </p:sp>
      <p:sp>
        <p:nvSpPr>
          <p:cNvPr id="3" name="Content Placeholder 3">
            <a:extLst>
              <a:ext uri="{FF2B5EF4-FFF2-40B4-BE49-F238E27FC236}">
                <a16:creationId xmlns:a16="http://schemas.microsoft.com/office/drawing/2014/main" id="{647AE3A0-2366-A53A-770D-DD4315345F8E}"/>
              </a:ext>
            </a:extLst>
          </p:cNvPr>
          <p:cNvSpPr txBox="1">
            <a:spLocks/>
          </p:cNvSpPr>
          <p:nvPr/>
        </p:nvSpPr>
        <p:spPr>
          <a:xfrm>
            <a:off x="770011" y="1539433"/>
            <a:ext cx="10515600" cy="467142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295"/>
              </a:spcBef>
              <a:buFont typeface="Arial" panose="020B0604020202020204" pitchFamily="34" charset="0"/>
              <a:buNone/>
            </a:pPr>
            <a:r>
              <a:rPr lang="en-US" sz="2200" b="1" dirty="0">
                <a:uFill>
                  <a:solidFill>
                    <a:srgbClr val="404040"/>
                  </a:solidFill>
                </a:uFill>
                <a:latin typeface=""/>
                <a:cs typeface="Carlito"/>
              </a:rPr>
              <a:t>GitHub </a:t>
            </a:r>
            <a:r>
              <a:rPr lang="en-US" sz="2200" b="1" spc="-10" dirty="0">
                <a:uFill>
                  <a:solidFill>
                    <a:srgbClr val="404040"/>
                  </a:solidFill>
                </a:uFill>
                <a:latin typeface=""/>
                <a:cs typeface="Carlito"/>
              </a:rPr>
              <a:t>Repository</a:t>
            </a:r>
            <a:r>
              <a:rPr lang="en-US" sz="2200" b="1" spc="-40" dirty="0">
                <a:uFill>
                  <a:solidFill>
                    <a:srgbClr val="404040"/>
                  </a:solidFill>
                </a:uFill>
                <a:latin typeface=""/>
                <a:cs typeface="Carlito"/>
              </a:rPr>
              <a:t> </a:t>
            </a:r>
            <a:r>
              <a:rPr lang="en-US" sz="2200" b="1" spc="-5" dirty="0">
                <a:uFill>
                  <a:solidFill>
                    <a:srgbClr val="404040"/>
                  </a:solidFill>
                </a:uFill>
                <a:latin typeface=""/>
                <a:cs typeface="Carlito"/>
              </a:rPr>
              <a:t>URL:</a:t>
            </a:r>
            <a:endParaRPr lang="en-US" sz="2200" b="1" dirty="0">
              <a:latin typeface=""/>
              <a:cs typeface="Carlito"/>
            </a:endParaRPr>
          </a:p>
          <a:p>
            <a:pPr marL="0" indent="0">
              <a:lnSpc>
                <a:spcPct val="100000"/>
              </a:lnSpc>
              <a:spcBef>
                <a:spcPts val="1200"/>
              </a:spcBef>
              <a:buFont typeface="Arial" panose="020B0604020202020204" pitchFamily="34" charset="0"/>
              <a:buNone/>
            </a:pPr>
            <a:r>
              <a:rPr lang="en-US" sz="2200" u="heavy" spc="-10" dirty="0">
                <a:solidFill>
                  <a:srgbClr val="800080"/>
                </a:solidFill>
                <a:uFill>
                  <a:solidFill>
                    <a:srgbClr val="800080"/>
                  </a:solidFill>
                </a:uFill>
                <a:latin typeface=""/>
                <a:cs typeface="Carlito"/>
                <a:hlinkClick r:id="rId4"/>
              </a:rPr>
              <a:t>https://github.com/megs_20s/IBM-Applied-Data-Science-Capstone</a:t>
            </a:r>
            <a:endParaRPr lang="en-US" sz="2200" dirty="0">
              <a:latin typeface=""/>
              <a:cs typeface="Carlito"/>
            </a:endParaRPr>
          </a:p>
          <a:p>
            <a:pPr marL="12700">
              <a:lnSpc>
                <a:spcPct val="100000"/>
              </a:lnSpc>
              <a:spcBef>
                <a:spcPts val="5"/>
              </a:spcBef>
            </a:pPr>
            <a:endParaRPr lang="en-US" sz="2200" u="heavy" spc="-5" dirty="0">
              <a:solidFill>
                <a:srgbClr val="404040"/>
              </a:solidFill>
              <a:uFill>
                <a:solidFill>
                  <a:srgbClr val="404040"/>
                </a:solidFill>
              </a:uFill>
              <a:latin typeface=""/>
              <a:cs typeface="Carlito"/>
            </a:endParaRPr>
          </a:p>
          <a:p>
            <a:pPr marL="0" indent="0">
              <a:lnSpc>
                <a:spcPct val="100000"/>
              </a:lnSpc>
              <a:spcBef>
                <a:spcPts val="5"/>
              </a:spcBef>
              <a:buFont typeface="Arial" panose="020B0604020202020204" pitchFamily="34" charset="0"/>
              <a:buNone/>
            </a:pPr>
            <a:r>
              <a:rPr lang="en-US" sz="2200" b="1" spc="-5" dirty="0">
                <a:uFill>
                  <a:solidFill>
                    <a:srgbClr val="404040"/>
                  </a:solidFill>
                </a:uFill>
                <a:latin typeface=""/>
                <a:cs typeface="Carlito"/>
              </a:rPr>
              <a:t>Instructors:</a:t>
            </a:r>
            <a:endParaRPr lang="en-US" sz="2200" b="1" dirty="0">
              <a:latin typeface=""/>
              <a:cs typeface="Carlito"/>
            </a:endParaRPr>
          </a:p>
          <a:p>
            <a:pPr marL="0" indent="0">
              <a:buFont typeface="Arial" panose="020B0604020202020204" pitchFamily="34" charset="0"/>
              <a:buNone/>
            </a:pPr>
            <a:r>
              <a:rPr lang="en-US" sz="2200" dirty="0" err="1">
                <a:solidFill>
                  <a:srgbClr val="24292F"/>
                </a:solidFill>
                <a:latin typeface=""/>
              </a:rPr>
              <a:t>Rav</a:t>
            </a:r>
            <a:r>
              <a:rPr lang="en-US" sz="2200" dirty="0">
                <a:solidFill>
                  <a:srgbClr val="24292F"/>
                </a:solidFill>
                <a:latin typeface=""/>
              </a:rPr>
              <a:t> Ahuja, Alex </a:t>
            </a:r>
            <a:r>
              <a:rPr lang="en-US" sz="2200" dirty="0" err="1">
                <a:solidFill>
                  <a:srgbClr val="24292F"/>
                </a:solidFill>
                <a:latin typeface=""/>
              </a:rPr>
              <a:t>Aklson</a:t>
            </a:r>
            <a:r>
              <a:rPr lang="en-US" sz="2200" dirty="0">
                <a:solidFill>
                  <a:srgbClr val="24292F"/>
                </a:solidFill>
                <a:latin typeface=""/>
              </a:rPr>
              <a:t>, </a:t>
            </a:r>
            <a:r>
              <a:rPr lang="en-US" sz="2200" dirty="0" err="1">
                <a:solidFill>
                  <a:srgbClr val="24292F"/>
                </a:solidFill>
                <a:latin typeface=""/>
              </a:rPr>
              <a:t>Aije</a:t>
            </a:r>
            <a:r>
              <a:rPr lang="en-US" sz="2200" dirty="0">
                <a:solidFill>
                  <a:srgbClr val="24292F"/>
                </a:solidFill>
                <a:latin typeface=""/>
              </a:rPr>
              <a:t> </a:t>
            </a:r>
            <a:r>
              <a:rPr lang="en-US" sz="2200" dirty="0" err="1">
                <a:solidFill>
                  <a:srgbClr val="24292F"/>
                </a:solidFill>
                <a:latin typeface=""/>
              </a:rPr>
              <a:t>Egwaikhide</a:t>
            </a:r>
            <a:r>
              <a:rPr lang="en-US" sz="2200" dirty="0">
                <a:solidFill>
                  <a:srgbClr val="24292F"/>
                </a:solidFill>
                <a:latin typeface=""/>
              </a:rPr>
              <a:t>, Svetlana Levitan, Romeo </a:t>
            </a:r>
            <a:r>
              <a:rPr lang="en-US" sz="2200" dirty="0" err="1">
                <a:solidFill>
                  <a:srgbClr val="24292F"/>
                </a:solidFill>
                <a:latin typeface=""/>
              </a:rPr>
              <a:t>Kienzler</a:t>
            </a:r>
            <a:r>
              <a:rPr lang="en-US" sz="2200" dirty="0">
                <a:solidFill>
                  <a:srgbClr val="24292F"/>
                </a:solidFill>
                <a:latin typeface=""/>
              </a:rPr>
              <a:t>, </a:t>
            </a:r>
            <a:r>
              <a:rPr lang="en-US" sz="2200" dirty="0" err="1">
                <a:solidFill>
                  <a:srgbClr val="24292F"/>
                </a:solidFill>
                <a:latin typeface=""/>
              </a:rPr>
              <a:t>Polong</a:t>
            </a:r>
            <a:r>
              <a:rPr lang="en-US" sz="2200" dirty="0">
                <a:solidFill>
                  <a:srgbClr val="24292F"/>
                </a:solidFill>
                <a:latin typeface=""/>
              </a:rPr>
              <a:t> Lin, Joseph </a:t>
            </a:r>
            <a:r>
              <a:rPr lang="en-US" sz="2200" dirty="0" err="1">
                <a:solidFill>
                  <a:srgbClr val="24292F"/>
                </a:solidFill>
                <a:latin typeface=""/>
              </a:rPr>
              <a:t>Santarcangelo</a:t>
            </a:r>
            <a:r>
              <a:rPr lang="en-US" sz="2200" dirty="0">
                <a:solidFill>
                  <a:srgbClr val="24292F"/>
                </a:solidFill>
                <a:latin typeface=""/>
              </a:rPr>
              <a:t>, Azim </a:t>
            </a:r>
            <a:r>
              <a:rPr lang="en-US" sz="2200" dirty="0" err="1">
                <a:solidFill>
                  <a:srgbClr val="24292F"/>
                </a:solidFill>
                <a:latin typeface=""/>
              </a:rPr>
              <a:t>Hirjani</a:t>
            </a:r>
            <a:r>
              <a:rPr lang="en-US" sz="2200" dirty="0">
                <a:solidFill>
                  <a:srgbClr val="24292F"/>
                </a:solidFill>
                <a:latin typeface=""/>
              </a:rPr>
              <a:t>, </a:t>
            </a:r>
            <a:r>
              <a:rPr lang="en-US" sz="2200" dirty="0" err="1">
                <a:solidFill>
                  <a:srgbClr val="24292F"/>
                </a:solidFill>
                <a:latin typeface=""/>
              </a:rPr>
              <a:t>Hima</a:t>
            </a:r>
            <a:r>
              <a:rPr lang="en-US" sz="2200" dirty="0">
                <a:solidFill>
                  <a:srgbClr val="24292F"/>
                </a:solidFill>
                <a:latin typeface=""/>
              </a:rPr>
              <a:t> Vasudevan, </a:t>
            </a:r>
            <a:r>
              <a:rPr lang="en-US" sz="2200" dirty="0" err="1">
                <a:solidFill>
                  <a:srgbClr val="24292F"/>
                </a:solidFill>
                <a:latin typeface=""/>
              </a:rPr>
              <a:t>Saishruthi</a:t>
            </a:r>
            <a:r>
              <a:rPr lang="en-US" sz="2200" dirty="0">
                <a:solidFill>
                  <a:srgbClr val="24292F"/>
                </a:solidFill>
                <a:latin typeface=""/>
              </a:rPr>
              <a:t> Swaminathan, Saeed </a:t>
            </a:r>
            <a:r>
              <a:rPr lang="en-US" sz="2200" dirty="0" err="1">
                <a:solidFill>
                  <a:srgbClr val="24292F"/>
                </a:solidFill>
                <a:latin typeface=""/>
              </a:rPr>
              <a:t>Aghabozorgi</a:t>
            </a:r>
            <a:r>
              <a:rPr lang="en-US" sz="2200" dirty="0">
                <a:solidFill>
                  <a:srgbClr val="24292F"/>
                </a:solidFill>
                <a:latin typeface=""/>
              </a:rPr>
              <a:t>, Yan Luo</a:t>
            </a:r>
          </a:p>
          <a:p>
            <a:pPr>
              <a:lnSpc>
                <a:spcPct val="100000"/>
              </a:lnSpc>
            </a:pPr>
            <a:endParaRPr lang="en-US" sz="2200" dirty="0">
              <a:latin typeface=""/>
              <a:cs typeface="Carlito"/>
            </a:endParaRPr>
          </a:p>
          <a:p>
            <a:pPr marL="0" indent="0">
              <a:lnSpc>
                <a:spcPct val="100000"/>
              </a:lnSpc>
              <a:spcBef>
                <a:spcPts val="5"/>
              </a:spcBef>
              <a:buFont typeface="Arial" panose="020B0604020202020204" pitchFamily="34" charset="0"/>
              <a:buNone/>
            </a:pPr>
            <a:r>
              <a:rPr lang="en-US" sz="2200" b="1" dirty="0">
                <a:uFill>
                  <a:solidFill>
                    <a:srgbClr val="404040"/>
                  </a:solidFill>
                </a:uFill>
                <a:latin typeface=""/>
                <a:cs typeface="Carlito"/>
              </a:rPr>
              <a:t>Special </a:t>
            </a:r>
            <a:r>
              <a:rPr lang="en-US" sz="2200" b="1" spc="-15" dirty="0">
                <a:uFill>
                  <a:solidFill>
                    <a:srgbClr val="404040"/>
                  </a:solidFill>
                </a:uFill>
                <a:latin typeface=""/>
                <a:cs typeface="Carlito"/>
              </a:rPr>
              <a:t>Thanks </a:t>
            </a:r>
            <a:r>
              <a:rPr lang="en-US" sz="2200" b="1" spc="-20" dirty="0">
                <a:uFill>
                  <a:solidFill>
                    <a:srgbClr val="404040"/>
                  </a:solidFill>
                </a:uFill>
                <a:latin typeface=""/>
                <a:cs typeface="Carlito"/>
              </a:rPr>
              <a:t>to </a:t>
            </a:r>
            <a:r>
              <a:rPr lang="en-US" sz="2200" b="1" dirty="0">
                <a:uFill>
                  <a:solidFill>
                    <a:srgbClr val="404040"/>
                  </a:solidFill>
                </a:uFill>
                <a:latin typeface=""/>
                <a:cs typeface="Carlito"/>
              </a:rPr>
              <a:t>All </a:t>
            </a:r>
            <a:r>
              <a:rPr lang="en-US" sz="2200" b="1" spc="-20" dirty="0">
                <a:uFill>
                  <a:solidFill>
                    <a:srgbClr val="404040"/>
                  </a:solidFill>
                </a:uFill>
                <a:latin typeface=""/>
                <a:cs typeface="Carlito"/>
              </a:rPr>
              <a:t>Instructors:</a:t>
            </a:r>
            <a:endParaRPr lang="en-US" sz="2200" b="1" dirty="0">
              <a:latin typeface=""/>
              <a:cs typeface="Carlito"/>
            </a:endParaRPr>
          </a:p>
          <a:p>
            <a:pPr marL="0" indent="0">
              <a:lnSpc>
                <a:spcPct val="100000"/>
              </a:lnSpc>
              <a:spcBef>
                <a:spcPts val="1200"/>
              </a:spcBef>
              <a:buFont typeface="Arial" panose="020B0604020202020204" pitchFamily="34" charset="0"/>
              <a:buNone/>
            </a:pPr>
            <a:r>
              <a:rPr lang="en-US" sz="2200" u="heavy" spc="-20" dirty="0">
                <a:solidFill>
                  <a:srgbClr val="800080"/>
                </a:solidFill>
                <a:uFill>
                  <a:solidFill>
                    <a:srgbClr val="2996E1"/>
                  </a:solidFill>
                </a:uFill>
                <a:latin typeface=""/>
                <a:cs typeface="Carlito"/>
                <a:hlinkClick r:id="rId5"/>
              </a:rPr>
              <a:t>https://www.coursera.org/professional-certificates/ibm-data-science?#instructors</a:t>
            </a:r>
            <a:endParaRPr lang="en-US" sz="2200" dirty="0">
              <a:latin typeface=""/>
              <a:cs typeface="Carlito"/>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
            </a:endParaRPr>
          </a:p>
        </p:txBody>
      </p:sp>
      <p:sp>
        <p:nvSpPr>
          <p:cNvPr id="4" name="Title 1">
            <a:extLst>
              <a:ext uri="{FF2B5EF4-FFF2-40B4-BE49-F238E27FC236}">
                <a16:creationId xmlns:a16="http://schemas.microsoft.com/office/drawing/2014/main" id="{9E9D90FA-2DAF-C955-8735-E5A1CCA5241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Content Placeholder 2">
            <a:extLst>
              <a:ext uri="{FF2B5EF4-FFF2-40B4-BE49-F238E27FC236}">
                <a16:creationId xmlns:a16="http://schemas.microsoft.com/office/drawing/2014/main" id="{C455D272-F114-3FAB-34EB-A9A70087B915}"/>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Gathered data from SpaceX public API and by scrapping SpaceX Wikipedia page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tuned the models using </a:t>
            </a:r>
            <a:r>
              <a:rPr lang="en-US" sz="7600" dirty="0" err="1">
                <a:solidFill>
                  <a:schemeClr val="bg2">
                    <a:lumMod val="50000"/>
                  </a:schemeClr>
                </a:solidFill>
                <a:latin typeface="Abadi"/>
              </a:rPr>
              <a:t>GridSearchCV</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Content Placeholder 4">
            <a:extLst>
              <a:ext uri="{FF2B5EF4-FFF2-40B4-BE49-F238E27FC236}">
                <a16:creationId xmlns:a16="http://schemas.microsoft.com/office/drawing/2014/main" id="{6BF9A28F-C7AB-54F9-70F0-2BB3CDD88F69}"/>
              </a:ext>
            </a:extLst>
          </p:cNvPr>
          <p:cNvSpPr txBox="1">
            <a:spLocks/>
          </p:cNvSpPr>
          <p:nvPr/>
        </p:nvSpPr>
        <p:spPr>
          <a:xfrm>
            <a:off x="770011" y="1689904"/>
            <a:ext cx="10515600" cy="44870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42545" indent="0">
              <a:lnSpc>
                <a:spcPts val="2210"/>
              </a:lnSpc>
              <a:spcBef>
                <a:spcPts val="335"/>
              </a:spcBef>
              <a:buFont typeface="Arial" panose="020B0604020202020204" pitchFamily="34" charset="0"/>
              <a:buNone/>
            </a:pPr>
            <a:r>
              <a:rPr lang="en-US" sz="2200">
                <a:latin typeface=""/>
              </a:rPr>
              <a:t>Data collection process involved a combination of API requests from Space X public API and web  scraping data from a table in Space X’s Wikipedia entry.</a:t>
            </a:r>
          </a:p>
          <a:p>
            <a:pPr marL="0" marR="356235" indent="0">
              <a:lnSpc>
                <a:spcPts val="2300"/>
              </a:lnSpc>
              <a:spcBef>
                <a:spcPts val="1115"/>
              </a:spcBef>
              <a:buFont typeface="Arial" panose="020B0604020202020204" pitchFamily="34" charset="0"/>
              <a:buNone/>
            </a:pPr>
            <a:r>
              <a:rPr lang="en-US" sz="2200">
                <a:latin typeface=""/>
              </a:rPr>
              <a:t>The next slide will show the flowchart of data collection from API and the one after will show  the flowchart of data collection from webscraping.</a:t>
            </a:r>
          </a:p>
          <a:p>
            <a:pPr marL="0" indent="0">
              <a:lnSpc>
                <a:spcPct val="100000"/>
              </a:lnSpc>
              <a:spcBef>
                <a:spcPts val="1145"/>
              </a:spcBef>
              <a:buFont typeface="Arial" panose="020B0604020202020204" pitchFamily="34" charset="0"/>
              <a:buNone/>
            </a:pPr>
            <a:r>
              <a:rPr lang="en-US" sz="2200" b="1">
                <a:latin typeface=""/>
              </a:rPr>
              <a:t>Space X API Data Columns:</a:t>
            </a:r>
          </a:p>
          <a:p>
            <a:pPr marL="0" indent="0">
              <a:lnSpc>
                <a:spcPts val="2300"/>
              </a:lnSpc>
              <a:spcBef>
                <a:spcPts val="1200"/>
              </a:spcBef>
              <a:buFont typeface="Arial" panose="020B0604020202020204" pitchFamily="34" charset="0"/>
              <a:buNone/>
            </a:pPr>
            <a:r>
              <a:rPr lang="en-US" sz="2200">
                <a:latin typeface=""/>
              </a:rPr>
              <a:t>FlightNumber, Date, BoosterVersion, PayloadMass, Orbit, LaunchSite, Outcome, Flights, GridFins, Reused, Legs, LandingPad, Block, ReusedCount, Serial, Longitude, Latitude</a:t>
            </a:r>
          </a:p>
          <a:p>
            <a:pPr marL="0" indent="0">
              <a:lnSpc>
                <a:spcPct val="100000"/>
              </a:lnSpc>
              <a:spcBef>
                <a:spcPts val="1105"/>
              </a:spcBef>
              <a:buFont typeface="Arial" panose="020B0604020202020204" pitchFamily="34" charset="0"/>
              <a:buNone/>
            </a:pPr>
            <a:r>
              <a:rPr lang="en-US" sz="2200" b="1">
                <a:latin typeface=""/>
              </a:rPr>
              <a:t>Wikipedia Webscrape Data Columns:</a:t>
            </a:r>
          </a:p>
          <a:p>
            <a:pPr marL="0" marR="837565" indent="0">
              <a:lnSpc>
                <a:spcPts val="2200"/>
              </a:lnSpc>
              <a:spcBef>
                <a:spcPts val="1440"/>
              </a:spcBef>
              <a:buFont typeface="Arial" panose="020B0604020202020204" pitchFamily="34" charset="0"/>
              <a:buNone/>
            </a:pPr>
            <a:r>
              <a:rPr lang="en-US" sz="2200">
                <a:latin typeface=""/>
              </a:rPr>
              <a:t>Flight No., Launch site, Payload, PayloadMass, Orbit, Customer, Launch outcome, Version  Booster, Booster landing, Date, Time</a:t>
            </a:r>
          </a:p>
          <a:p>
            <a:pPr marL="0" indent="0">
              <a:buFont typeface="Arial" panose="020B0604020202020204" pitchFamily="34" charset="0"/>
              <a:buNone/>
            </a:pPr>
            <a:endParaRPr lang="en-US" sz="2200" dirty="0">
              <a:latin typeface="Abadi MT Condensed Light" panose="020B0306030101010103" pitchFamily="34" charset="77"/>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60314C19-CF44-E3A8-011C-EF47EF0984E8}"/>
              </a:ext>
            </a:extLst>
          </p:cNvPr>
          <p:cNvSpPr txBox="1">
            <a:spLocks/>
          </p:cNvSpPr>
          <p:nvPr/>
        </p:nvSpPr>
        <p:spPr>
          <a:xfrm>
            <a:off x="820738" y="4753007"/>
            <a:ext cx="10464873" cy="127256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GitHub URL:</a:t>
            </a:r>
          </a:p>
          <a:p>
            <a:pPr marL="0" indent="0">
              <a:buFont typeface="Arial" panose="020B0604020202020204" pitchFamily="34" charset="0"/>
              <a:buNone/>
            </a:pP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https://github.com/megs_20s/IBM-Applied-Data-Science-Capstone/blob/main/Data%20Collection%20Using%20API.ipynb</a:t>
            </a:r>
            <a:endParaRPr lang="en-US" sz="2200" dirty="0">
              <a:solidFill>
                <a:schemeClr val="tx1">
                  <a:lumMod val="85000"/>
                  <a:lumOff val="15000"/>
                </a:schemeClr>
              </a:solidFill>
              <a:latin typeface=""/>
            </a:endParaRPr>
          </a:p>
          <a:p>
            <a:endParaRPr lang="en-US" dirty="0"/>
          </a:p>
        </p:txBody>
      </p:sp>
      <p:sp>
        <p:nvSpPr>
          <p:cNvPr id="8" name="Title 1">
            <a:extLst>
              <a:ext uri="{FF2B5EF4-FFF2-40B4-BE49-F238E27FC236}">
                <a16:creationId xmlns:a16="http://schemas.microsoft.com/office/drawing/2014/main" id="{D29D76F8-9AC9-E20D-D545-79059D1146A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pSp>
        <p:nvGrpSpPr>
          <p:cNvPr id="9" name="object 7">
            <a:extLst>
              <a:ext uri="{FF2B5EF4-FFF2-40B4-BE49-F238E27FC236}">
                <a16:creationId xmlns:a16="http://schemas.microsoft.com/office/drawing/2014/main" id="{497D4460-BCE0-259D-0541-DA1B1A62F17F}"/>
              </a:ext>
            </a:extLst>
          </p:cNvPr>
          <p:cNvGrpSpPr/>
          <p:nvPr/>
        </p:nvGrpSpPr>
        <p:grpSpPr>
          <a:xfrm>
            <a:off x="1086956" y="1663554"/>
            <a:ext cx="1851660" cy="1143000"/>
            <a:chOff x="4782311" y="1478280"/>
            <a:chExt cx="1851660" cy="1143000"/>
          </a:xfrm>
          <a:solidFill>
            <a:srgbClr val="0B49CB"/>
          </a:solidFill>
        </p:grpSpPr>
        <p:sp>
          <p:nvSpPr>
            <p:cNvPr id="10" name="object 9">
              <a:extLst>
                <a:ext uri="{FF2B5EF4-FFF2-40B4-BE49-F238E27FC236}">
                  <a16:creationId xmlns:a16="http://schemas.microsoft.com/office/drawing/2014/main" id="{9F0BAD6A-7705-6972-DE3C-15CD2BDC4573}"/>
                </a:ext>
              </a:extLst>
            </p:cNvPr>
            <p:cNvSpPr/>
            <p:nvPr/>
          </p:nvSpPr>
          <p:spPr>
            <a:xfrm>
              <a:off x="4782311" y="1478280"/>
              <a:ext cx="1851660" cy="1143000"/>
            </a:xfrm>
            <a:prstGeom prst="rect">
              <a:avLst/>
            </a:prstGeom>
            <a:grpFill/>
          </p:spPr>
          <p:txBody>
            <a:bodyPr wrap="square" lIns="0" tIns="0" rIns="0" bIns="0" rtlCol="0"/>
            <a:lstStyle/>
            <a:p>
              <a:endParaRPr/>
            </a:p>
          </p:txBody>
        </p:sp>
        <p:sp>
          <p:nvSpPr>
            <p:cNvPr id="11" name="object 10">
              <a:extLst>
                <a:ext uri="{FF2B5EF4-FFF2-40B4-BE49-F238E27FC236}">
                  <a16:creationId xmlns:a16="http://schemas.microsoft.com/office/drawing/2014/main" id="{D301EAF9-A772-520E-62E8-0292FC455521}"/>
                </a:ext>
              </a:extLst>
            </p:cNvPr>
            <p:cNvSpPr/>
            <p:nvPr/>
          </p:nvSpPr>
          <p:spPr>
            <a:xfrm>
              <a:off x="4888991" y="1719072"/>
              <a:ext cx="1677923" cy="696467"/>
            </a:xfrm>
            <a:prstGeom prst="rect">
              <a:avLst/>
            </a:prstGeom>
            <a:grpFill/>
          </p:spPr>
          <p:txBody>
            <a:bodyPr wrap="square" lIns="0" tIns="0" rIns="0" bIns="0" rtlCol="0"/>
            <a:lstStyle/>
            <a:p>
              <a:endParaRPr/>
            </a:p>
          </p:txBody>
        </p:sp>
        <p:sp>
          <p:nvSpPr>
            <p:cNvPr id="12" name="object 11">
              <a:extLst>
                <a:ext uri="{FF2B5EF4-FFF2-40B4-BE49-F238E27FC236}">
                  <a16:creationId xmlns:a16="http://schemas.microsoft.com/office/drawing/2014/main" id="{605C766D-7F95-494F-D668-D5796C6E36A1}"/>
                </a:ext>
              </a:extLst>
            </p:cNvPr>
            <p:cNvSpPr/>
            <p:nvPr/>
          </p:nvSpPr>
          <p:spPr>
            <a:xfrm>
              <a:off x="4803647" y="1499616"/>
              <a:ext cx="1772411" cy="1063752"/>
            </a:xfrm>
            <a:prstGeom prst="rect">
              <a:avLst/>
            </a:prstGeom>
            <a:grpFill/>
          </p:spPr>
          <p:txBody>
            <a:bodyPr wrap="square" lIns="0" tIns="0" rIns="0" bIns="0" rtlCol="0"/>
            <a:lstStyle/>
            <a:p>
              <a:endParaRPr/>
            </a:p>
          </p:txBody>
        </p:sp>
      </p:grpSp>
      <p:sp>
        <p:nvSpPr>
          <p:cNvPr id="13" name="object 12">
            <a:extLst>
              <a:ext uri="{FF2B5EF4-FFF2-40B4-BE49-F238E27FC236}">
                <a16:creationId xmlns:a16="http://schemas.microsoft.com/office/drawing/2014/main" id="{7C461D69-35D5-0903-11AF-A6FAC2852116}"/>
              </a:ext>
            </a:extLst>
          </p:cNvPr>
          <p:cNvSpPr txBox="1"/>
          <p:nvPr/>
        </p:nvSpPr>
        <p:spPr>
          <a:xfrm>
            <a:off x="1320510" y="1951335"/>
            <a:ext cx="1327150" cy="462915"/>
          </a:xfrm>
          <a:prstGeom prst="rect">
            <a:avLst/>
          </a:prstGeom>
        </p:spPr>
        <p:txBody>
          <a:bodyPr vert="horz" wrap="square" lIns="0" tIns="36195" rIns="0" bIns="0" rtlCol="0">
            <a:noAutofit/>
          </a:bodyPr>
          <a:lstStyle/>
          <a:p>
            <a:pPr marL="479425" marR="5080" indent="-466725">
              <a:lnSpc>
                <a:spcPts val="1639"/>
              </a:lnSpc>
              <a:spcBef>
                <a:spcPts val="285"/>
              </a:spcBef>
            </a:pPr>
            <a:r>
              <a:rPr sz="1500" spc="-5" dirty="0">
                <a:solidFill>
                  <a:srgbClr val="FFFFFF"/>
                </a:solidFill>
                <a:latin typeface="Carlito"/>
                <a:cs typeface="Carlito"/>
              </a:rPr>
              <a:t>Request </a:t>
            </a:r>
            <a:r>
              <a:rPr sz="1500" spc="-10" dirty="0">
                <a:solidFill>
                  <a:srgbClr val="FFFFFF"/>
                </a:solidFill>
                <a:latin typeface="Carlito"/>
                <a:cs typeface="Carlito"/>
              </a:rPr>
              <a:t>(Space</a:t>
            </a:r>
            <a:r>
              <a:rPr sz="1500" spc="-240" dirty="0">
                <a:solidFill>
                  <a:srgbClr val="FFFFFF"/>
                </a:solidFill>
                <a:latin typeface="Carlito"/>
                <a:cs typeface="Carlito"/>
              </a:rPr>
              <a:t> </a:t>
            </a:r>
            <a:r>
              <a:rPr sz="1500" dirty="0">
                <a:solidFill>
                  <a:srgbClr val="FFFFFF"/>
                </a:solidFill>
                <a:latin typeface="Carlito"/>
                <a:cs typeface="Carlito"/>
              </a:rPr>
              <a:t>X  APIs)</a:t>
            </a:r>
            <a:endParaRPr sz="1500" dirty="0">
              <a:latin typeface="Carlito"/>
              <a:cs typeface="Carlito"/>
            </a:endParaRPr>
          </a:p>
        </p:txBody>
      </p:sp>
      <p:grpSp>
        <p:nvGrpSpPr>
          <p:cNvPr id="14" name="object 13">
            <a:extLst>
              <a:ext uri="{FF2B5EF4-FFF2-40B4-BE49-F238E27FC236}">
                <a16:creationId xmlns:a16="http://schemas.microsoft.com/office/drawing/2014/main" id="{058A0BD9-E813-D89E-34E4-221DBA3BD73C}"/>
              </a:ext>
            </a:extLst>
          </p:cNvPr>
          <p:cNvGrpSpPr/>
          <p:nvPr/>
        </p:nvGrpSpPr>
        <p:grpSpPr>
          <a:xfrm>
            <a:off x="3779244" y="1666889"/>
            <a:ext cx="1851660" cy="1147572"/>
            <a:chOff x="4782311" y="2807207"/>
            <a:chExt cx="1851660" cy="1147572"/>
          </a:xfrm>
          <a:solidFill>
            <a:srgbClr val="0B49CB"/>
          </a:solidFill>
        </p:grpSpPr>
        <p:sp>
          <p:nvSpPr>
            <p:cNvPr id="15" name="object 16">
              <a:extLst>
                <a:ext uri="{FF2B5EF4-FFF2-40B4-BE49-F238E27FC236}">
                  <a16:creationId xmlns:a16="http://schemas.microsoft.com/office/drawing/2014/main" id="{C9EC256E-D227-42E0-7C93-26D6A06504C1}"/>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6" name="object 17">
              <a:extLst>
                <a:ext uri="{FF2B5EF4-FFF2-40B4-BE49-F238E27FC236}">
                  <a16:creationId xmlns:a16="http://schemas.microsoft.com/office/drawing/2014/main" id="{E11BC0F1-06F4-0A16-D04C-3DC35F55786A}"/>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7" name="object 18">
              <a:extLst>
                <a:ext uri="{FF2B5EF4-FFF2-40B4-BE49-F238E27FC236}">
                  <a16:creationId xmlns:a16="http://schemas.microsoft.com/office/drawing/2014/main" id="{268CB441-8A7D-03D8-B5E2-F3BBCE589580}"/>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8" name="object 19">
            <a:extLst>
              <a:ext uri="{FF2B5EF4-FFF2-40B4-BE49-F238E27FC236}">
                <a16:creationId xmlns:a16="http://schemas.microsoft.com/office/drawing/2014/main" id="{ABBA9D50-D371-312B-2DF7-641F7FB7329F}"/>
              </a:ext>
            </a:extLst>
          </p:cNvPr>
          <p:cNvSpPr txBox="1"/>
          <p:nvPr/>
        </p:nvSpPr>
        <p:spPr>
          <a:xfrm>
            <a:off x="4012798" y="1746265"/>
            <a:ext cx="1332865" cy="882015"/>
          </a:xfrm>
          <a:prstGeom prst="rect">
            <a:avLst/>
          </a:prstGeom>
        </p:spPr>
        <p:txBody>
          <a:bodyPr vert="horz" wrap="square" lIns="0" tIns="31750" rIns="0" bIns="0" rtlCol="0">
            <a:spAutoFit/>
          </a:bodyPr>
          <a:lstStyle/>
          <a:p>
            <a:pPr marL="12700" marR="5080" indent="4445" algn="ctr">
              <a:lnSpc>
                <a:spcPct val="91600"/>
              </a:lnSpc>
              <a:spcBef>
                <a:spcPts val="250"/>
              </a:spcBef>
            </a:pPr>
            <a:r>
              <a:rPr sz="1500" dirty="0">
                <a:solidFill>
                  <a:srgbClr val="FFFFFF"/>
                </a:solidFill>
                <a:latin typeface="Carlito"/>
                <a:cs typeface="Carlito"/>
              </a:rPr>
              <a:t>.JSON </a:t>
            </a:r>
            <a:r>
              <a:rPr sz="1500" spc="-5" dirty="0">
                <a:solidFill>
                  <a:srgbClr val="FFFFFF"/>
                </a:solidFill>
                <a:latin typeface="Carlito"/>
                <a:cs typeface="Carlito"/>
              </a:rPr>
              <a:t>file </a:t>
            </a:r>
            <a:r>
              <a:rPr sz="1500" dirty="0">
                <a:solidFill>
                  <a:srgbClr val="FFFFFF"/>
                </a:solidFill>
                <a:latin typeface="Carlito"/>
                <a:cs typeface="Carlito"/>
              </a:rPr>
              <a:t>+  </a:t>
            </a:r>
            <a:r>
              <a:rPr sz="1500" spc="-10" dirty="0">
                <a:solidFill>
                  <a:srgbClr val="FFFFFF"/>
                </a:solidFill>
                <a:latin typeface="Carlito"/>
                <a:cs typeface="Carlito"/>
              </a:rPr>
              <a:t>Lists(Launch</a:t>
            </a:r>
            <a:r>
              <a:rPr sz="1500" spc="-125" dirty="0">
                <a:solidFill>
                  <a:srgbClr val="FFFFFF"/>
                </a:solidFill>
                <a:latin typeface="Carlito"/>
                <a:cs typeface="Carlito"/>
              </a:rPr>
              <a:t> </a:t>
            </a:r>
            <a:r>
              <a:rPr sz="1500" spc="-10" dirty="0">
                <a:solidFill>
                  <a:srgbClr val="FFFFFF"/>
                </a:solidFill>
                <a:latin typeface="Carlito"/>
                <a:cs typeface="Carlito"/>
              </a:rPr>
              <a:t>Site,  </a:t>
            </a:r>
            <a:r>
              <a:rPr sz="1500" spc="-5" dirty="0">
                <a:solidFill>
                  <a:srgbClr val="FFFFFF"/>
                </a:solidFill>
                <a:latin typeface="Carlito"/>
                <a:cs typeface="Carlito"/>
              </a:rPr>
              <a:t>Booster </a:t>
            </a:r>
            <a:r>
              <a:rPr sz="1500" spc="-25" dirty="0">
                <a:solidFill>
                  <a:srgbClr val="FFFFFF"/>
                </a:solidFill>
                <a:latin typeface="Carlito"/>
                <a:cs typeface="Carlito"/>
              </a:rPr>
              <a:t>Version,  </a:t>
            </a:r>
            <a:r>
              <a:rPr sz="1500" spc="-20" dirty="0">
                <a:solidFill>
                  <a:srgbClr val="FFFFFF"/>
                </a:solidFill>
                <a:latin typeface="Carlito"/>
                <a:cs typeface="Carlito"/>
              </a:rPr>
              <a:t>Payload</a:t>
            </a:r>
            <a:r>
              <a:rPr sz="1500" spc="-75" dirty="0">
                <a:solidFill>
                  <a:srgbClr val="FFFFFF"/>
                </a:solidFill>
                <a:latin typeface="Carlito"/>
                <a:cs typeface="Carlito"/>
              </a:rPr>
              <a:t> </a:t>
            </a:r>
            <a:r>
              <a:rPr sz="1500" spc="-15" dirty="0">
                <a:solidFill>
                  <a:srgbClr val="FFFFFF"/>
                </a:solidFill>
                <a:latin typeface="Carlito"/>
                <a:cs typeface="Carlito"/>
              </a:rPr>
              <a:t>Data)</a:t>
            </a:r>
            <a:endParaRPr sz="1500" dirty="0">
              <a:latin typeface="Carlito"/>
              <a:cs typeface="Carlito"/>
            </a:endParaRPr>
          </a:p>
        </p:txBody>
      </p:sp>
      <p:grpSp>
        <p:nvGrpSpPr>
          <p:cNvPr id="19" name="object 20">
            <a:extLst>
              <a:ext uri="{FF2B5EF4-FFF2-40B4-BE49-F238E27FC236}">
                <a16:creationId xmlns:a16="http://schemas.microsoft.com/office/drawing/2014/main" id="{D43BAC86-E986-1E09-FEE3-D4187084F053}"/>
              </a:ext>
            </a:extLst>
          </p:cNvPr>
          <p:cNvGrpSpPr/>
          <p:nvPr/>
        </p:nvGrpSpPr>
        <p:grpSpPr>
          <a:xfrm>
            <a:off x="6435184" y="1666846"/>
            <a:ext cx="1851660" cy="1141476"/>
            <a:chOff x="4782311" y="4137659"/>
            <a:chExt cx="1851660" cy="1141476"/>
          </a:xfrm>
          <a:solidFill>
            <a:srgbClr val="0B49CB"/>
          </a:solidFill>
        </p:grpSpPr>
        <p:sp>
          <p:nvSpPr>
            <p:cNvPr id="20" name="object 23">
              <a:extLst>
                <a:ext uri="{FF2B5EF4-FFF2-40B4-BE49-F238E27FC236}">
                  <a16:creationId xmlns:a16="http://schemas.microsoft.com/office/drawing/2014/main" id="{343ECA7E-585D-23B7-3771-83988E74EE43}"/>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21" name="object 24">
              <a:extLst>
                <a:ext uri="{FF2B5EF4-FFF2-40B4-BE49-F238E27FC236}">
                  <a16:creationId xmlns:a16="http://schemas.microsoft.com/office/drawing/2014/main" id="{6F00132D-0C61-0100-B2C6-71ACE9D1E980}"/>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22" name="object 25">
              <a:extLst>
                <a:ext uri="{FF2B5EF4-FFF2-40B4-BE49-F238E27FC236}">
                  <a16:creationId xmlns:a16="http://schemas.microsoft.com/office/drawing/2014/main" id="{AC8AEC0B-F0C8-A8E0-E8D5-B54852B501FC}"/>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3" name="object 26">
            <a:extLst>
              <a:ext uri="{FF2B5EF4-FFF2-40B4-BE49-F238E27FC236}">
                <a16:creationId xmlns:a16="http://schemas.microsoft.com/office/drawing/2014/main" id="{A313114E-0852-13A8-9E89-0C44B68678F3}"/>
              </a:ext>
            </a:extLst>
          </p:cNvPr>
          <p:cNvSpPr txBox="1"/>
          <p:nvPr/>
        </p:nvSpPr>
        <p:spPr>
          <a:xfrm>
            <a:off x="6630638" y="1850107"/>
            <a:ext cx="1403985" cy="664845"/>
          </a:xfrm>
          <a:prstGeom prst="rect">
            <a:avLst/>
          </a:prstGeom>
        </p:spPr>
        <p:txBody>
          <a:bodyPr vert="horz" wrap="square" lIns="0" tIns="35560" rIns="0" bIns="0" rtlCol="0">
            <a:spAutoFit/>
          </a:bodyPr>
          <a:lstStyle/>
          <a:p>
            <a:pPr marL="12700" marR="5080" algn="ctr">
              <a:lnSpc>
                <a:spcPct val="89800"/>
              </a:lnSpc>
              <a:spcBef>
                <a:spcPts val="280"/>
              </a:spcBef>
            </a:pPr>
            <a:r>
              <a:rPr sz="1500" spc="-10" dirty="0">
                <a:solidFill>
                  <a:srgbClr val="FFFFFF"/>
                </a:solidFill>
                <a:latin typeface="Carlito"/>
                <a:cs typeface="Carlito"/>
              </a:rPr>
              <a:t>Json_normalize</a:t>
            </a:r>
            <a:r>
              <a:rPr sz="1500" spc="-170" dirty="0">
                <a:solidFill>
                  <a:srgbClr val="FFFFFF"/>
                </a:solidFill>
                <a:latin typeface="Carlito"/>
                <a:cs typeface="Carlito"/>
              </a:rPr>
              <a:t> </a:t>
            </a:r>
            <a:r>
              <a:rPr sz="1500" spc="-25" dirty="0">
                <a:solidFill>
                  <a:srgbClr val="FFFFFF"/>
                </a:solidFill>
                <a:latin typeface="Carlito"/>
                <a:cs typeface="Carlito"/>
              </a:rPr>
              <a:t>to  </a:t>
            </a:r>
            <a:r>
              <a:rPr sz="1500" spc="-20" dirty="0">
                <a:solidFill>
                  <a:srgbClr val="FFFFFF"/>
                </a:solidFill>
                <a:latin typeface="Carlito"/>
                <a:cs typeface="Carlito"/>
              </a:rPr>
              <a:t>DataFrame data  from</a:t>
            </a:r>
            <a:r>
              <a:rPr sz="1500" spc="-45" dirty="0">
                <a:solidFill>
                  <a:srgbClr val="FFFFFF"/>
                </a:solidFill>
                <a:latin typeface="Carlito"/>
                <a:cs typeface="Carlito"/>
              </a:rPr>
              <a:t> </a:t>
            </a:r>
            <a:r>
              <a:rPr sz="1500" dirty="0">
                <a:solidFill>
                  <a:srgbClr val="FFFFFF"/>
                </a:solidFill>
                <a:latin typeface="Carlito"/>
                <a:cs typeface="Carlito"/>
              </a:rPr>
              <a:t>JSON</a:t>
            </a:r>
            <a:endParaRPr sz="1500" dirty="0">
              <a:latin typeface="Carlito"/>
              <a:cs typeface="Carlito"/>
            </a:endParaRPr>
          </a:p>
        </p:txBody>
      </p:sp>
      <p:grpSp>
        <p:nvGrpSpPr>
          <p:cNvPr id="24" name="object 27">
            <a:extLst>
              <a:ext uri="{FF2B5EF4-FFF2-40B4-BE49-F238E27FC236}">
                <a16:creationId xmlns:a16="http://schemas.microsoft.com/office/drawing/2014/main" id="{2D9BB6AE-36AC-63C5-FD95-DC77FEAA7A5E}"/>
              </a:ext>
            </a:extLst>
          </p:cNvPr>
          <p:cNvGrpSpPr/>
          <p:nvPr/>
        </p:nvGrpSpPr>
        <p:grpSpPr>
          <a:xfrm>
            <a:off x="9085165" y="1667143"/>
            <a:ext cx="1851659" cy="1141476"/>
            <a:chOff x="7139940" y="4137659"/>
            <a:chExt cx="1851659" cy="1141476"/>
          </a:xfrm>
          <a:solidFill>
            <a:srgbClr val="0B49CB"/>
          </a:solidFill>
        </p:grpSpPr>
        <p:sp>
          <p:nvSpPr>
            <p:cNvPr id="25" name="object 30">
              <a:extLst>
                <a:ext uri="{FF2B5EF4-FFF2-40B4-BE49-F238E27FC236}">
                  <a16:creationId xmlns:a16="http://schemas.microsoft.com/office/drawing/2014/main" id="{E7960DDC-3E6F-6313-39F8-81DA173B14E8}"/>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6" name="object 31">
              <a:extLst>
                <a:ext uri="{FF2B5EF4-FFF2-40B4-BE49-F238E27FC236}">
                  <a16:creationId xmlns:a16="http://schemas.microsoft.com/office/drawing/2014/main" id="{22F86E7D-A18C-81B4-814C-40D292EC84B6}"/>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7" name="object 32">
              <a:extLst>
                <a:ext uri="{FF2B5EF4-FFF2-40B4-BE49-F238E27FC236}">
                  <a16:creationId xmlns:a16="http://schemas.microsoft.com/office/drawing/2014/main" id="{9E9DF73B-7A31-F2CD-E80E-F1F2550C7209}"/>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8" name="object 33">
            <a:extLst>
              <a:ext uri="{FF2B5EF4-FFF2-40B4-BE49-F238E27FC236}">
                <a16:creationId xmlns:a16="http://schemas.microsoft.com/office/drawing/2014/main" id="{C496A152-4733-672F-7C2A-507AE9A25A6F}"/>
              </a:ext>
            </a:extLst>
          </p:cNvPr>
          <p:cNvSpPr txBox="1"/>
          <p:nvPr/>
        </p:nvSpPr>
        <p:spPr>
          <a:xfrm>
            <a:off x="9245946" y="1954926"/>
            <a:ext cx="1483995" cy="462915"/>
          </a:xfrm>
          <a:prstGeom prst="rect">
            <a:avLst/>
          </a:prstGeom>
        </p:spPr>
        <p:txBody>
          <a:bodyPr vert="horz" wrap="square" lIns="0" tIns="36195" rIns="0" bIns="0" rtlCol="0">
            <a:spAutoFit/>
          </a:bodyPr>
          <a:lstStyle/>
          <a:p>
            <a:pPr marL="575945" marR="5080" indent="-563880">
              <a:lnSpc>
                <a:spcPts val="1639"/>
              </a:lnSpc>
              <a:spcBef>
                <a:spcPts val="285"/>
              </a:spcBef>
            </a:pPr>
            <a:r>
              <a:rPr sz="1500" dirty="0">
                <a:solidFill>
                  <a:srgbClr val="FFFFFF"/>
                </a:solidFill>
                <a:latin typeface="Carlito"/>
                <a:cs typeface="Carlito"/>
              </a:rPr>
              <a:t>Dictionary</a:t>
            </a:r>
            <a:r>
              <a:rPr sz="1500" spc="-95" dirty="0">
                <a:solidFill>
                  <a:srgbClr val="FFFFFF"/>
                </a:solidFill>
                <a:latin typeface="Carlito"/>
                <a:cs typeface="Carlito"/>
              </a:rPr>
              <a:t> </a:t>
            </a:r>
            <a:r>
              <a:rPr sz="1500" spc="-25" dirty="0">
                <a:solidFill>
                  <a:srgbClr val="FFFFFF"/>
                </a:solidFill>
                <a:latin typeface="Carlito"/>
                <a:cs typeface="Carlito"/>
              </a:rPr>
              <a:t>relevant  </a:t>
            </a:r>
            <a:r>
              <a:rPr sz="1500" spc="-20" dirty="0">
                <a:solidFill>
                  <a:srgbClr val="FFFFFF"/>
                </a:solidFill>
                <a:latin typeface="Carlito"/>
                <a:cs typeface="Carlito"/>
              </a:rPr>
              <a:t>data</a:t>
            </a:r>
            <a:endParaRPr sz="1500" dirty="0">
              <a:latin typeface="Carlito"/>
              <a:cs typeface="Carlito"/>
            </a:endParaRPr>
          </a:p>
        </p:txBody>
      </p:sp>
      <p:grpSp>
        <p:nvGrpSpPr>
          <p:cNvPr id="29" name="object 34">
            <a:extLst>
              <a:ext uri="{FF2B5EF4-FFF2-40B4-BE49-F238E27FC236}">
                <a16:creationId xmlns:a16="http://schemas.microsoft.com/office/drawing/2014/main" id="{18661FB0-57C8-EFE8-6247-424634DB8683}"/>
              </a:ext>
            </a:extLst>
          </p:cNvPr>
          <p:cNvGrpSpPr/>
          <p:nvPr/>
        </p:nvGrpSpPr>
        <p:grpSpPr>
          <a:xfrm>
            <a:off x="7794281" y="3321845"/>
            <a:ext cx="1851659" cy="1143000"/>
            <a:chOff x="7139940" y="2807207"/>
            <a:chExt cx="1851659" cy="1143000"/>
          </a:xfrm>
          <a:solidFill>
            <a:srgbClr val="0B49CB"/>
          </a:solidFill>
        </p:grpSpPr>
        <p:sp>
          <p:nvSpPr>
            <p:cNvPr id="30" name="object 37">
              <a:extLst>
                <a:ext uri="{FF2B5EF4-FFF2-40B4-BE49-F238E27FC236}">
                  <a16:creationId xmlns:a16="http://schemas.microsoft.com/office/drawing/2014/main" id="{D958D06E-E0F7-AE91-6097-338CD1BCAEB3}"/>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31" name="object 38">
              <a:extLst>
                <a:ext uri="{FF2B5EF4-FFF2-40B4-BE49-F238E27FC236}">
                  <a16:creationId xmlns:a16="http://schemas.microsoft.com/office/drawing/2014/main" id="{D7E5C19F-95FA-54D6-8BF4-D4C28A2377E9}"/>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32" name="object 39">
              <a:extLst>
                <a:ext uri="{FF2B5EF4-FFF2-40B4-BE49-F238E27FC236}">
                  <a16:creationId xmlns:a16="http://schemas.microsoft.com/office/drawing/2014/main" id="{611DDAE5-9333-0235-DF8A-51F334AA6B10}"/>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3" name="object 40">
            <a:extLst>
              <a:ext uri="{FF2B5EF4-FFF2-40B4-BE49-F238E27FC236}">
                <a16:creationId xmlns:a16="http://schemas.microsoft.com/office/drawing/2014/main" id="{10E24296-3217-3487-D86B-CF0C380560D1}"/>
              </a:ext>
            </a:extLst>
          </p:cNvPr>
          <p:cNvSpPr txBox="1"/>
          <p:nvPr/>
        </p:nvSpPr>
        <p:spPr>
          <a:xfrm>
            <a:off x="7945919" y="3610643"/>
            <a:ext cx="1492885" cy="462915"/>
          </a:xfrm>
          <a:prstGeom prst="rect">
            <a:avLst/>
          </a:prstGeom>
        </p:spPr>
        <p:txBody>
          <a:bodyPr vert="horz" wrap="square" lIns="0" tIns="36195" rIns="0" bIns="0" rtlCol="0">
            <a:spAutoFit/>
          </a:bodyPr>
          <a:lstStyle/>
          <a:p>
            <a:pPr marL="332740" marR="5080" indent="-320040">
              <a:lnSpc>
                <a:spcPts val="1639"/>
              </a:lnSpc>
              <a:spcBef>
                <a:spcPts val="285"/>
              </a:spcBef>
            </a:pPr>
            <a:r>
              <a:rPr sz="1500" spc="-5" dirty="0">
                <a:solidFill>
                  <a:srgbClr val="FFFFFF"/>
                </a:solidFill>
                <a:latin typeface="Carlito"/>
                <a:cs typeface="Carlito"/>
              </a:rPr>
              <a:t>Cast </a:t>
            </a:r>
            <a:r>
              <a:rPr sz="1500" dirty="0">
                <a:solidFill>
                  <a:srgbClr val="FFFFFF"/>
                </a:solidFill>
                <a:latin typeface="Carlito"/>
                <a:cs typeface="Carlito"/>
              </a:rPr>
              <a:t>dictionary</a:t>
            </a:r>
            <a:r>
              <a:rPr sz="1500" spc="-250" dirty="0">
                <a:solidFill>
                  <a:srgbClr val="FFFFFF"/>
                </a:solidFill>
                <a:latin typeface="Carlito"/>
                <a:cs typeface="Carlito"/>
              </a:rPr>
              <a:t> </a:t>
            </a:r>
            <a:r>
              <a:rPr sz="1500" spc="-15" dirty="0">
                <a:solidFill>
                  <a:srgbClr val="FFFFFF"/>
                </a:solidFill>
                <a:latin typeface="Carlito"/>
                <a:cs typeface="Carlito"/>
              </a:rPr>
              <a:t>to </a:t>
            </a:r>
            <a:r>
              <a:rPr sz="1500" dirty="0">
                <a:solidFill>
                  <a:srgbClr val="FFFFFF"/>
                </a:solidFill>
                <a:latin typeface="Carlito"/>
                <a:cs typeface="Carlito"/>
              </a:rPr>
              <a:t>a  </a:t>
            </a:r>
            <a:r>
              <a:rPr sz="1500" spc="-20" dirty="0">
                <a:solidFill>
                  <a:srgbClr val="FFFFFF"/>
                </a:solidFill>
                <a:latin typeface="Carlito"/>
                <a:cs typeface="Carlito"/>
              </a:rPr>
              <a:t>DataFrame</a:t>
            </a:r>
            <a:endParaRPr sz="1500" dirty="0">
              <a:latin typeface="Carlito"/>
              <a:cs typeface="Carlito"/>
            </a:endParaRPr>
          </a:p>
        </p:txBody>
      </p:sp>
      <p:grpSp>
        <p:nvGrpSpPr>
          <p:cNvPr id="34" name="object 41">
            <a:extLst>
              <a:ext uri="{FF2B5EF4-FFF2-40B4-BE49-F238E27FC236}">
                <a16:creationId xmlns:a16="http://schemas.microsoft.com/office/drawing/2014/main" id="{DE2893E0-7985-5F72-AFD5-A2489E32CF40}"/>
              </a:ext>
            </a:extLst>
          </p:cNvPr>
          <p:cNvGrpSpPr/>
          <p:nvPr/>
        </p:nvGrpSpPr>
        <p:grpSpPr>
          <a:xfrm>
            <a:off x="5170170" y="3321845"/>
            <a:ext cx="1851659" cy="1143000"/>
            <a:chOff x="7139940" y="1478280"/>
            <a:chExt cx="1851659" cy="1143000"/>
          </a:xfrm>
          <a:solidFill>
            <a:srgbClr val="0B49CB"/>
          </a:solidFill>
        </p:grpSpPr>
        <p:sp>
          <p:nvSpPr>
            <p:cNvPr id="35" name="object 44">
              <a:extLst>
                <a:ext uri="{FF2B5EF4-FFF2-40B4-BE49-F238E27FC236}">
                  <a16:creationId xmlns:a16="http://schemas.microsoft.com/office/drawing/2014/main" id="{A5EFEC29-BFBA-6F0F-1BA1-C8DDDB0EF326}"/>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6" name="object 45">
              <a:extLst>
                <a:ext uri="{FF2B5EF4-FFF2-40B4-BE49-F238E27FC236}">
                  <a16:creationId xmlns:a16="http://schemas.microsoft.com/office/drawing/2014/main" id="{2C8BFE22-7292-0A60-352F-95E1C7BCFBA2}"/>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7" name="object 46">
              <a:extLst>
                <a:ext uri="{FF2B5EF4-FFF2-40B4-BE49-F238E27FC236}">
                  <a16:creationId xmlns:a16="http://schemas.microsoft.com/office/drawing/2014/main" id="{F35E1D5B-2707-2BD6-95F4-6C447FCF0599}"/>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8" name="object 47">
            <a:extLst>
              <a:ext uri="{FF2B5EF4-FFF2-40B4-BE49-F238E27FC236}">
                <a16:creationId xmlns:a16="http://schemas.microsoft.com/office/drawing/2014/main" id="{B72CB13B-2AB3-C7A6-3BFA-223DA49A87D0}"/>
              </a:ext>
            </a:extLst>
          </p:cNvPr>
          <p:cNvSpPr txBox="1">
            <a:spLocks/>
          </p:cNvSpPr>
          <p:nvPr/>
        </p:nvSpPr>
        <p:spPr>
          <a:xfrm>
            <a:off x="5384291" y="3504470"/>
            <a:ext cx="1373505" cy="673100"/>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Filter </a:t>
            </a:r>
            <a:r>
              <a:rPr lang="en-US" sz="1500" spc="-10" dirty="0">
                <a:solidFill>
                  <a:srgbClr val="FFFFFF"/>
                </a:solidFill>
                <a:latin typeface="Carlito"/>
                <a:cs typeface="Carlito"/>
              </a:rPr>
              <a:t>data to</a:t>
            </a:r>
            <a:r>
              <a:rPr lang="en-US" sz="1500" spc="-204" dirty="0">
                <a:solidFill>
                  <a:srgbClr val="FFFFFF"/>
                </a:solidFill>
                <a:latin typeface="Carlito"/>
                <a:cs typeface="Carlito"/>
              </a:rPr>
              <a:t> </a:t>
            </a:r>
            <a:r>
              <a:rPr lang="en-US" sz="1500" spc="-5" dirty="0">
                <a:solidFill>
                  <a:srgbClr val="FFFFFF"/>
                </a:solidFill>
                <a:latin typeface="Carlito"/>
                <a:cs typeface="Carlito"/>
              </a:rPr>
              <a:t>only  </a:t>
            </a:r>
            <a:r>
              <a:rPr lang="en-US" sz="1500" dirty="0">
                <a:solidFill>
                  <a:srgbClr val="FFFFFF"/>
                </a:solidFill>
                <a:latin typeface="Carlito"/>
                <a:cs typeface="Carlito"/>
              </a:rPr>
              <a:t>include </a:t>
            </a:r>
            <a:r>
              <a:rPr lang="en-US" sz="1500" spc="-20" dirty="0">
                <a:solidFill>
                  <a:srgbClr val="FFFFFF"/>
                </a:solidFill>
                <a:latin typeface="Carlito"/>
                <a:cs typeface="Carlito"/>
              </a:rPr>
              <a:t>Falcon </a:t>
            </a:r>
            <a:r>
              <a:rPr lang="en-US" sz="1500" dirty="0">
                <a:solidFill>
                  <a:srgbClr val="FFFFFF"/>
                </a:solidFill>
                <a:latin typeface="Carlito"/>
                <a:cs typeface="Carlito"/>
              </a:rPr>
              <a:t>9  launches</a:t>
            </a:r>
            <a:endParaRPr lang="en-US" sz="1500" dirty="0">
              <a:latin typeface="Carlito"/>
              <a:cs typeface="Carlito"/>
            </a:endParaRPr>
          </a:p>
        </p:txBody>
      </p:sp>
      <p:grpSp>
        <p:nvGrpSpPr>
          <p:cNvPr id="39" name="object 48">
            <a:extLst>
              <a:ext uri="{FF2B5EF4-FFF2-40B4-BE49-F238E27FC236}">
                <a16:creationId xmlns:a16="http://schemas.microsoft.com/office/drawing/2014/main" id="{7D35A6DA-E80E-9D61-F0B1-0136336F3BE5}"/>
              </a:ext>
            </a:extLst>
          </p:cNvPr>
          <p:cNvGrpSpPr/>
          <p:nvPr/>
        </p:nvGrpSpPr>
        <p:grpSpPr>
          <a:xfrm>
            <a:off x="2503387" y="3306105"/>
            <a:ext cx="1851659" cy="1143000"/>
            <a:chOff x="9496043" y="1478280"/>
            <a:chExt cx="1851659" cy="1143000"/>
          </a:xfrm>
          <a:solidFill>
            <a:srgbClr val="0B49CB"/>
          </a:solidFill>
        </p:grpSpPr>
        <p:sp>
          <p:nvSpPr>
            <p:cNvPr id="40" name="object 49">
              <a:extLst>
                <a:ext uri="{FF2B5EF4-FFF2-40B4-BE49-F238E27FC236}">
                  <a16:creationId xmlns:a16="http://schemas.microsoft.com/office/drawing/2014/main" id="{81E22E86-7432-E686-812C-9CF2C2A873E4}"/>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41" name="object 50">
              <a:extLst>
                <a:ext uri="{FF2B5EF4-FFF2-40B4-BE49-F238E27FC236}">
                  <a16:creationId xmlns:a16="http://schemas.microsoft.com/office/drawing/2014/main" id="{EB065901-3A37-7E89-ECBB-20D43ED72844}"/>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42" name="object 51">
              <a:extLst>
                <a:ext uri="{FF2B5EF4-FFF2-40B4-BE49-F238E27FC236}">
                  <a16:creationId xmlns:a16="http://schemas.microsoft.com/office/drawing/2014/main" id="{D1F85345-B061-969C-E2AB-E1DACF39F8BA}"/>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3" name="object 52">
            <a:extLst>
              <a:ext uri="{FF2B5EF4-FFF2-40B4-BE49-F238E27FC236}">
                <a16:creationId xmlns:a16="http://schemas.microsoft.com/office/drawing/2014/main" id="{96F8911F-ACDC-4106-259A-2F09654EB596}"/>
              </a:ext>
            </a:extLst>
          </p:cNvPr>
          <p:cNvSpPr txBox="1"/>
          <p:nvPr/>
        </p:nvSpPr>
        <p:spPr>
          <a:xfrm>
            <a:off x="2647660" y="3488730"/>
            <a:ext cx="1539240" cy="670560"/>
          </a:xfrm>
          <a:prstGeom prst="rect">
            <a:avLst/>
          </a:prstGeom>
        </p:spPr>
        <p:txBody>
          <a:bodyPr vert="horz" wrap="square" lIns="0" tIns="33020" rIns="0" bIns="0" rtlCol="0">
            <a:spAutoFit/>
          </a:bodyPr>
          <a:lstStyle/>
          <a:p>
            <a:pPr marL="12700" marR="5080" indent="-1270" algn="ctr">
              <a:lnSpc>
                <a:spcPct val="91000"/>
              </a:lnSpc>
              <a:spcBef>
                <a:spcPts val="260"/>
              </a:spcBef>
            </a:pPr>
            <a:r>
              <a:rPr sz="1500" spc="-20" dirty="0">
                <a:solidFill>
                  <a:srgbClr val="FFFFFF"/>
                </a:solidFill>
                <a:latin typeface="Carlito"/>
                <a:cs typeface="Carlito"/>
              </a:rPr>
              <a:t>Imputate </a:t>
            </a:r>
            <a:r>
              <a:rPr sz="1500" spc="-5" dirty="0">
                <a:solidFill>
                  <a:srgbClr val="FFFFFF"/>
                </a:solidFill>
                <a:latin typeface="Carlito"/>
                <a:cs typeface="Carlito"/>
              </a:rPr>
              <a:t>missing  </a:t>
            </a:r>
            <a:r>
              <a:rPr sz="1500" spc="-20" dirty="0">
                <a:solidFill>
                  <a:srgbClr val="FFFFFF"/>
                </a:solidFill>
                <a:latin typeface="Carlito"/>
                <a:cs typeface="Carlito"/>
              </a:rPr>
              <a:t>PayloadMass</a:t>
            </a:r>
            <a:r>
              <a:rPr sz="1500" spc="-160" dirty="0">
                <a:solidFill>
                  <a:srgbClr val="FFFFFF"/>
                </a:solidFill>
                <a:latin typeface="Carlito"/>
                <a:cs typeface="Carlito"/>
              </a:rPr>
              <a:t> </a:t>
            </a:r>
            <a:r>
              <a:rPr sz="1500" spc="-5" dirty="0">
                <a:solidFill>
                  <a:srgbClr val="FFFFFF"/>
                </a:solidFill>
                <a:latin typeface="Carlito"/>
                <a:cs typeface="Carlito"/>
              </a:rPr>
              <a:t>values  with</a:t>
            </a:r>
            <a:r>
              <a:rPr sz="1500" spc="-35" dirty="0">
                <a:solidFill>
                  <a:srgbClr val="FFFFFF"/>
                </a:solidFill>
                <a:latin typeface="Carlito"/>
                <a:cs typeface="Carlito"/>
              </a:rPr>
              <a:t> </a:t>
            </a:r>
            <a:r>
              <a:rPr sz="1500" dirty="0">
                <a:solidFill>
                  <a:srgbClr val="FFFFFF"/>
                </a:solidFill>
                <a:latin typeface="Carlito"/>
                <a:cs typeface="Carlito"/>
              </a:rPr>
              <a:t>mean</a:t>
            </a:r>
            <a:endParaRPr sz="1500" dirty="0">
              <a:latin typeface="Carlito"/>
              <a:cs typeface="Carlito"/>
            </a:endParaRPr>
          </a:p>
        </p:txBody>
      </p:sp>
      <p:sp>
        <p:nvSpPr>
          <p:cNvPr id="44" name="Right Arrow 96">
            <a:extLst>
              <a:ext uri="{FF2B5EF4-FFF2-40B4-BE49-F238E27FC236}">
                <a16:creationId xmlns:a16="http://schemas.microsoft.com/office/drawing/2014/main" id="{EA93CE70-D81B-9961-FC07-3E123C580703}"/>
              </a:ext>
            </a:extLst>
          </p:cNvPr>
          <p:cNvSpPr/>
          <p:nvPr/>
        </p:nvSpPr>
        <p:spPr>
          <a:xfrm>
            <a:off x="3089732" y="1963785"/>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97">
            <a:extLst>
              <a:ext uri="{FF2B5EF4-FFF2-40B4-BE49-F238E27FC236}">
                <a16:creationId xmlns:a16="http://schemas.microsoft.com/office/drawing/2014/main" id="{A02D066D-C2FA-2724-B368-9EFD20397A73}"/>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98">
            <a:extLst>
              <a:ext uri="{FF2B5EF4-FFF2-40B4-BE49-F238E27FC236}">
                <a16:creationId xmlns:a16="http://schemas.microsoft.com/office/drawing/2014/main" id="{69398C14-62D6-4FCC-B84C-2E677353515F}"/>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ight Arrow 99">
            <a:extLst>
              <a:ext uri="{FF2B5EF4-FFF2-40B4-BE49-F238E27FC236}">
                <a16:creationId xmlns:a16="http://schemas.microsoft.com/office/drawing/2014/main" id="{59E42822-B9BD-E6A5-FB92-C1752F3762F1}"/>
              </a:ext>
            </a:extLst>
          </p:cNvPr>
          <p:cNvSpPr/>
          <p:nvPr/>
        </p:nvSpPr>
        <p:spPr>
          <a:xfrm flipH="1">
            <a:off x="7069580"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100">
            <a:extLst>
              <a:ext uri="{FF2B5EF4-FFF2-40B4-BE49-F238E27FC236}">
                <a16:creationId xmlns:a16="http://schemas.microsoft.com/office/drawing/2014/main" id="{7B6D1B7F-E005-EB43-DB9B-8E0ADD61FD81}"/>
              </a:ext>
            </a:extLst>
          </p:cNvPr>
          <p:cNvSpPr/>
          <p:nvPr/>
        </p:nvSpPr>
        <p:spPr>
          <a:xfrm flipH="1">
            <a:off x="4413609" y="365523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ight Arrow 101">
            <a:extLst>
              <a:ext uri="{FF2B5EF4-FFF2-40B4-BE49-F238E27FC236}">
                <a16:creationId xmlns:a16="http://schemas.microsoft.com/office/drawing/2014/main" id="{F49F5E35-8AFD-9EBC-8E14-3B51EE88FD4D}"/>
              </a:ext>
            </a:extLst>
          </p:cNvPr>
          <p:cNvSpPr/>
          <p:nvPr/>
        </p:nvSpPr>
        <p:spPr>
          <a:xfrm flipH="1">
            <a:off x="9662309" y="3632084"/>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31BE7B2-77FE-9EC1-C0C8-12182D6B58F9}"/>
              </a:ext>
            </a:extLst>
          </p:cNvPr>
          <p:cNvSpPr/>
          <p:nvPr/>
        </p:nvSpPr>
        <p:spPr>
          <a:xfrm>
            <a:off x="10058400" y="2928395"/>
            <a:ext cx="227924" cy="982475"/>
          </a:xfrm>
          <a:prstGeom prst="rect">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35DB450-2372-00C4-1261-1960FDFBA32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8" name="Title 1">
            <a:extLst>
              <a:ext uri="{FF2B5EF4-FFF2-40B4-BE49-F238E27FC236}">
                <a16:creationId xmlns:a16="http://schemas.microsoft.com/office/drawing/2014/main" id="{796E0D19-160F-B792-1D16-0B9F3A1E88B2}"/>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Text Placeholder 2">
            <a:extLst>
              <a:ext uri="{FF2B5EF4-FFF2-40B4-BE49-F238E27FC236}">
                <a16:creationId xmlns:a16="http://schemas.microsoft.com/office/drawing/2014/main" id="{CCD5B062-F42D-EF31-6710-794E73C0CD3B}"/>
              </a:ext>
            </a:extLst>
          </p:cNvPr>
          <p:cNvSpPr txBox="1">
            <a:spLocks/>
          </p:cNvSpPr>
          <p:nvPr/>
        </p:nvSpPr>
        <p:spPr>
          <a:xfrm>
            <a:off x="820739" y="1666846"/>
            <a:ext cx="2740322" cy="435872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b="1" dirty="0">
                <a:solidFill>
                  <a:schemeClr val="accent3">
                    <a:lumMod val="25000"/>
                  </a:schemeClr>
                </a:solidFill>
                <a:latin typeface="Abadi"/>
              </a:rPr>
              <a:t>GitHub URL:</a:t>
            </a:r>
          </a:p>
          <a:p>
            <a:pPr marL="0" indent="0">
              <a:buFont typeface="Arial" panose="020B0604020202020204" pitchFamily="34" charset="0"/>
              <a:buNone/>
            </a:pPr>
            <a:r>
              <a:rPr lang="en-US" sz="2200" dirty="0">
                <a:solidFill>
                  <a:schemeClr val="tx1">
                    <a:lumMod val="85000"/>
                    <a:lumOff val="15000"/>
                  </a:schemeClr>
                </a:solidFill>
                <a:latin typeface=""/>
                <a:hlinkClick r:id="rId3">
                  <a:extLst>
                    <a:ext uri="{A12FA001-AC4F-418D-AE19-62706E023703}">
                      <ahyp:hlinkClr xmlns:ahyp="http://schemas.microsoft.com/office/drawing/2018/hyperlinkcolor" val="tx"/>
                    </a:ext>
                  </a:extLst>
                </a:hlinkClick>
              </a:rPr>
              <a:t>https://github.com/megs_20s/IBM-Applied-Data-Science-Capstone/blob/main/Data%20Collection%20Using%20API.ipynb</a:t>
            </a:r>
            <a:endParaRPr lang="en-US" sz="2200" dirty="0">
              <a:solidFill>
                <a:schemeClr val="tx1">
                  <a:lumMod val="85000"/>
                  <a:lumOff val="15000"/>
                </a:schemeClr>
              </a:solidFill>
              <a:latin typeface=""/>
            </a:endParaRPr>
          </a:p>
          <a:p>
            <a:endParaRPr lang="en-US" dirty="0"/>
          </a:p>
        </p:txBody>
      </p:sp>
      <p:grpSp>
        <p:nvGrpSpPr>
          <p:cNvPr id="10" name="object 13">
            <a:extLst>
              <a:ext uri="{FF2B5EF4-FFF2-40B4-BE49-F238E27FC236}">
                <a16:creationId xmlns:a16="http://schemas.microsoft.com/office/drawing/2014/main" id="{8487BD57-4425-3DA3-EA87-5895CD670336}"/>
              </a:ext>
            </a:extLst>
          </p:cNvPr>
          <p:cNvGrpSpPr/>
          <p:nvPr/>
        </p:nvGrpSpPr>
        <p:grpSpPr>
          <a:xfrm>
            <a:off x="3779244" y="1666889"/>
            <a:ext cx="1851660" cy="1147572"/>
            <a:chOff x="4782311" y="2807207"/>
            <a:chExt cx="1851660" cy="1147572"/>
          </a:xfrm>
          <a:solidFill>
            <a:srgbClr val="0B49CB"/>
          </a:solidFill>
        </p:grpSpPr>
        <p:sp>
          <p:nvSpPr>
            <p:cNvPr id="12" name="object 16">
              <a:extLst>
                <a:ext uri="{FF2B5EF4-FFF2-40B4-BE49-F238E27FC236}">
                  <a16:creationId xmlns:a16="http://schemas.microsoft.com/office/drawing/2014/main" id="{4A8F6CD0-B6E4-05BA-7EE0-E116D7BD1A9A}"/>
                </a:ext>
              </a:extLst>
            </p:cNvPr>
            <p:cNvSpPr/>
            <p:nvPr/>
          </p:nvSpPr>
          <p:spPr>
            <a:xfrm>
              <a:off x="4782311" y="2807207"/>
              <a:ext cx="1851660" cy="1143000"/>
            </a:xfrm>
            <a:prstGeom prst="rect">
              <a:avLst/>
            </a:prstGeom>
            <a:grpFill/>
          </p:spPr>
          <p:txBody>
            <a:bodyPr wrap="square" lIns="0" tIns="0" rIns="0" bIns="0" rtlCol="0"/>
            <a:lstStyle/>
            <a:p>
              <a:endParaRPr/>
            </a:p>
          </p:txBody>
        </p:sp>
        <p:sp>
          <p:nvSpPr>
            <p:cNvPr id="13" name="object 17">
              <a:extLst>
                <a:ext uri="{FF2B5EF4-FFF2-40B4-BE49-F238E27FC236}">
                  <a16:creationId xmlns:a16="http://schemas.microsoft.com/office/drawing/2014/main" id="{6DD0DD78-37D2-194B-A510-67F05D881E4F}"/>
                </a:ext>
              </a:extLst>
            </p:cNvPr>
            <p:cNvSpPr/>
            <p:nvPr/>
          </p:nvSpPr>
          <p:spPr>
            <a:xfrm>
              <a:off x="4888991" y="2839211"/>
              <a:ext cx="1677923" cy="1115568"/>
            </a:xfrm>
            <a:prstGeom prst="rect">
              <a:avLst/>
            </a:prstGeom>
            <a:grpFill/>
          </p:spPr>
          <p:txBody>
            <a:bodyPr wrap="square" lIns="0" tIns="0" rIns="0" bIns="0" rtlCol="0"/>
            <a:lstStyle/>
            <a:p>
              <a:endParaRPr/>
            </a:p>
          </p:txBody>
        </p:sp>
        <p:sp>
          <p:nvSpPr>
            <p:cNvPr id="14" name="object 18">
              <a:extLst>
                <a:ext uri="{FF2B5EF4-FFF2-40B4-BE49-F238E27FC236}">
                  <a16:creationId xmlns:a16="http://schemas.microsoft.com/office/drawing/2014/main" id="{C4C12546-989B-8EF2-2CF3-CC16DE34490C}"/>
                </a:ext>
              </a:extLst>
            </p:cNvPr>
            <p:cNvSpPr/>
            <p:nvPr/>
          </p:nvSpPr>
          <p:spPr>
            <a:xfrm>
              <a:off x="4803647" y="2828543"/>
              <a:ext cx="1772411" cy="1063752"/>
            </a:xfrm>
            <a:prstGeom prst="rect">
              <a:avLst/>
            </a:prstGeom>
            <a:grpFill/>
          </p:spPr>
          <p:txBody>
            <a:bodyPr wrap="square" lIns="0" tIns="0" rIns="0" bIns="0" rtlCol="0"/>
            <a:lstStyle/>
            <a:p>
              <a:endParaRPr/>
            </a:p>
          </p:txBody>
        </p:sp>
      </p:grpSp>
      <p:sp>
        <p:nvSpPr>
          <p:cNvPr id="15" name="object 19">
            <a:extLst>
              <a:ext uri="{FF2B5EF4-FFF2-40B4-BE49-F238E27FC236}">
                <a16:creationId xmlns:a16="http://schemas.microsoft.com/office/drawing/2014/main" id="{EFA35621-C44E-C325-B8B2-17AD6236D6A9}"/>
              </a:ext>
            </a:extLst>
          </p:cNvPr>
          <p:cNvSpPr txBox="1"/>
          <p:nvPr/>
        </p:nvSpPr>
        <p:spPr>
          <a:xfrm>
            <a:off x="4012798" y="1943040"/>
            <a:ext cx="1332865" cy="456792"/>
          </a:xfrm>
          <a:prstGeom prst="rect">
            <a:avLst/>
          </a:prstGeom>
        </p:spPr>
        <p:txBody>
          <a:bodyPr vert="horz" wrap="square" lIns="0" tIns="31750" rIns="0" bIns="0" rtlCol="0">
            <a:spAutoFit/>
          </a:bodyPr>
          <a:lstStyle/>
          <a:p>
            <a:pPr marL="12700" marR="5080" indent="4445" algn="ctr">
              <a:lnSpc>
                <a:spcPct val="91600"/>
              </a:lnSpc>
              <a:spcBef>
                <a:spcPts val="250"/>
              </a:spcBef>
            </a:pPr>
            <a:r>
              <a:rPr lang="en-US" sz="1500" dirty="0">
                <a:solidFill>
                  <a:srgbClr val="FFFFFF"/>
                </a:solidFill>
                <a:latin typeface="Carlito"/>
                <a:cs typeface="Carlito"/>
              </a:rPr>
              <a:t>Request Wikipedia HTML</a:t>
            </a:r>
            <a:endParaRPr sz="1500" dirty="0">
              <a:latin typeface="Carlito"/>
              <a:cs typeface="Carlito"/>
            </a:endParaRPr>
          </a:p>
        </p:txBody>
      </p:sp>
      <p:grpSp>
        <p:nvGrpSpPr>
          <p:cNvPr id="16" name="object 20">
            <a:extLst>
              <a:ext uri="{FF2B5EF4-FFF2-40B4-BE49-F238E27FC236}">
                <a16:creationId xmlns:a16="http://schemas.microsoft.com/office/drawing/2014/main" id="{72ED3711-8CEC-E750-E96E-13061305E0E3}"/>
              </a:ext>
            </a:extLst>
          </p:cNvPr>
          <p:cNvGrpSpPr/>
          <p:nvPr/>
        </p:nvGrpSpPr>
        <p:grpSpPr>
          <a:xfrm>
            <a:off x="6435184" y="1666846"/>
            <a:ext cx="1851660" cy="1141476"/>
            <a:chOff x="4782311" y="4137659"/>
            <a:chExt cx="1851660" cy="1141476"/>
          </a:xfrm>
          <a:solidFill>
            <a:srgbClr val="0B49CB"/>
          </a:solidFill>
        </p:grpSpPr>
        <p:sp>
          <p:nvSpPr>
            <p:cNvPr id="17" name="object 23">
              <a:extLst>
                <a:ext uri="{FF2B5EF4-FFF2-40B4-BE49-F238E27FC236}">
                  <a16:creationId xmlns:a16="http://schemas.microsoft.com/office/drawing/2014/main" id="{DBA81F49-1E11-4FD9-8C7A-C439FC010A48}"/>
                </a:ext>
              </a:extLst>
            </p:cNvPr>
            <p:cNvSpPr/>
            <p:nvPr/>
          </p:nvSpPr>
          <p:spPr>
            <a:xfrm>
              <a:off x="4782311" y="4137659"/>
              <a:ext cx="1851660" cy="1141476"/>
            </a:xfrm>
            <a:prstGeom prst="rect">
              <a:avLst/>
            </a:prstGeom>
            <a:grpFill/>
          </p:spPr>
          <p:txBody>
            <a:bodyPr wrap="square" lIns="0" tIns="0" rIns="0" bIns="0" rtlCol="0"/>
            <a:lstStyle/>
            <a:p>
              <a:endParaRPr/>
            </a:p>
          </p:txBody>
        </p:sp>
        <p:sp>
          <p:nvSpPr>
            <p:cNvPr id="18" name="object 24">
              <a:extLst>
                <a:ext uri="{FF2B5EF4-FFF2-40B4-BE49-F238E27FC236}">
                  <a16:creationId xmlns:a16="http://schemas.microsoft.com/office/drawing/2014/main" id="{5D77330F-F0FB-600B-AF48-96D88B2767B9}"/>
                </a:ext>
              </a:extLst>
            </p:cNvPr>
            <p:cNvSpPr/>
            <p:nvPr/>
          </p:nvSpPr>
          <p:spPr>
            <a:xfrm>
              <a:off x="4850891" y="4273295"/>
              <a:ext cx="1755648" cy="905256"/>
            </a:xfrm>
            <a:prstGeom prst="rect">
              <a:avLst/>
            </a:prstGeom>
            <a:grpFill/>
          </p:spPr>
          <p:txBody>
            <a:bodyPr wrap="square" lIns="0" tIns="0" rIns="0" bIns="0" rtlCol="0"/>
            <a:lstStyle/>
            <a:p>
              <a:endParaRPr/>
            </a:p>
          </p:txBody>
        </p:sp>
        <p:sp>
          <p:nvSpPr>
            <p:cNvPr id="19" name="object 25">
              <a:extLst>
                <a:ext uri="{FF2B5EF4-FFF2-40B4-BE49-F238E27FC236}">
                  <a16:creationId xmlns:a16="http://schemas.microsoft.com/office/drawing/2014/main" id="{B0827ABA-9ABC-AF80-A574-4B056C958AAF}"/>
                </a:ext>
              </a:extLst>
            </p:cNvPr>
            <p:cNvSpPr/>
            <p:nvPr/>
          </p:nvSpPr>
          <p:spPr>
            <a:xfrm>
              <a:off x="4803647" y="4158995"/>
              <a:ext cx="1772411" cy="1062227"/>
            </a:xfrm>
            <a:prstGeom prst="rect">
              <a:avLst/>
            </a:prstGeom>
            <a:grpFill/>
          </p:spPr>
          <p:txBody>
            <a:bodyPr wrap="square" lIns="0" tIns="0" rIns="0" bIns="0" rtlCol="0"/>
            <a:lstStyle/>
            <a:p>
              <a:endParaRPr/>
            </a:p>
          </p:txBody>
        </p:sp>
      </p:grpSp>
      <p:sp>
        <p:nvSpPr>
          <p:cNvPr id="20" name="object 26">
            <a:extLst>
              <a:ext uri="{FF2B5EF4-FFF2-40B4-BE49-F238E27FC236}">
                <a16:creationId xmlns:a16="http://schemas.microsoft.com/office/drawing/2014/main" id="{B464123B-9EC8-68BB-2400-F9D4B9128885}"/>
              </a:ext>
            </a:extLst>
          </p:cNvPr>
          <p:cNvSpPr txBox="1"/>
          <p:nvPr/>
        </p:nvSpPr>
        <p:spPr>
          <a:xfrm>
            <a:off x="6630638" y="1977432"/>
            <a:ext cx="1403985" cy="451406"/>
          </a:xfrm>
          <a:prstGeom prst="rect">
            <a:avLst/>
          </a:prstGeom>
        </p:spPr>
        <p:txBody>
          <a:bodyPr vert="horz" wrap="square" lIns="0" tIns="35560" rIns="0" bIns="0" rtlCol="0">
            <a:spAutoFit/>
          </a:bodyPr>
          <a:lstStyle/>
          <a:p>
            <a:pPr marL="12700" marR="5080" algn="ctr">
              <a:lnSpc>
                <a:spcPct val="89800"/>
              </a:lnSpc>
              <a:spcBef>
                <a:spcPts val="280"/>
              </a:spcBef>
            </a:pPr>
            <a:r>
              <a:rPr lang="en-US" sz="1500" spc="-10" dirty="0" err="1">
                <a:solidFill>
                  <a:srgbClr val="FFFFFF"/>
                </a:solidFill>
                <a:latin typeface="Carlito"/>
                <a:cs typeface="Carlito"/>
              </a:rPr>
              <a:t>BeautifulSoup</a:t>
            </a:r>
            <a:br>
              <a:rPr lang="en-US" sz="1500" spc="-10" dirty="0">
                <a:solidFill>
                  <a:srgbClr val="FFFFFF"/>
                </a:solidFill>
                <a:latin typeface="Carlito"/>
                <a:cs typeface="Carlito"/>
              </a:rPr>
            </a:br>
            <a:r>
              <a:rPr lang="en-US" sz="1500" spc="-10" dirty="0">
                <a:solidFill>
                  <a:srgbClr val="FFFFFF"/>
                </a:solidFill>
                <a:latin typeface="Carlito"/>
                <a:cs typeface="Carlito"/>
              </a:rPr>
              <a:t>html5lib Parser</a:t>
            </a:r>
            <a:endParaRPr sz="1500" dirty="0">
              <a:latin typeface="Carlito"/>
              <a:cs typeface="Carlito"/>
            </a:endParaRPr>
          </a:p>
        </p:txBody>
      </p:sp>
      <p:grpSp>
        <p:nvGrpSpPr>
          <p:cNvPr id="21" name="object 27">
            <a:extLst>
              <a:ext uri="{FF2B5EF4-FFF2-40B4-BE49-F238E27FC236}">
                <a16:creationId xmlns:a16="http://schemas.microsoft.com/office/drawing/2014/main" id="{66E78764-D0EF-AF69-B668-318FFF29D47B}"/>
              </a:ext>
            </a:extLst>
          </p:cNvPr>
          <p:cNvGrpSpPr/>
          <p:nvPr/>
        </p:nvGrpSpPr>
        <p:grpSpPr>
          <a:xfrm>
            <a:off x="9085165" y="1667143"/>
            <a:ext cx="1851659" cy="1141476"/>
            <a:chOff x="7139940" y="4137659"/>
            <a:chExt cx="1851659" cy="1141476"/>
          </a:xfrm>
          <a:solidFill>
            <a:srgbClr val="0B49CB"/>
          </a:solidFill>
        </p:grpSpPr>
        <p:sp>
          <p:nvSpPr>
            <p:cNvPr id="22" name="object 30">
              <a:extLst>
                <a:ext uri="{FF2B5EF4-FFF2-40B4-BE49-F238E27FC236}">
                  <a16:creationId xmlns:a16="http://schemas.microsoft.com/office/drawing/2014/main" id="{B9BDF002-B71C-8F56-9C2B-EB59A72F7001}"/>
                </a:ext>
              </a:extLst>
            </p:cNvPr>
            <p:cNvSpPr/>
            <p:nvPr/>
          </p:nvSpPr>
          <p:spPr>
            <a:xfrm>
              <a:off x="7139940" y="4137659"/>
              <a:ext cx="1851659" cy="1141476"/>
            </a:xfrm>
            <a:prstGeom prst="rect">
              <a:avLst/>
            </a:prstGeom>
            <a:grpFill/>
          </p:spPr>
          <p:txBody>
            <a:bodyPr wrap="square" lIns="0" tIns="0" rIns="0" bIns="0" rtlCol="0"/>
            <a:lstStyle/>
            <a:p>
              <a:endParaRPr/>
            </a:p>
          </p:txBody>
        </p:sp>
        <p:sp>
          <p:nvSpPr>
            <p:cNvPr id="23" name="object 31">
              <a:extLst>
                <a:ext uri="{FF2B5EF4-FFF2-40B4-BE49-F238E27FC236}">
                  <a16:creationId xmlns:a16="http://schemas.microsoft.com/office/drawing/2014/main" id="{80267043-8234-23D6-10C2-F27DCC317487}"/>
                </a:ext>
              </a:extLst>
            </p:cNvPr>
            <p:cNvSpPr/>
            <p:nvPr/>
          </p:nvSpPr>
          <p:spPr>
            <a:xfrm>
              <a:off x="7173468" y="4378451"/>
              <a:ext cx="1760220" cy="694944"/>
            </a:xfrm>
            <a:prstGeom prst="rect">
              <a:avLst/>
            </a:prstGeom>
            <a:grpFill/>
          </p:spPr>
          <p:txBody>
            <a:bodyPr wrap="square" lIns="0" tIns="0" rIns="0" bIns="0" rtlCol="0"/>
            <a:lstStyle/>
            <a:p>
              <a:endParaRPr dirty="0"/>
            </a:p>
          </p:txBody>
        </p:sp>
        <p:sp>
          <p:nvSpPr>
            <p:cNvPr id="24" name="object 32">
              <a:extLst>
                <a:ext uri="{FF2B5EF4-FFF2-40B4-BE49-F238E27FC236}">
                  <a16:creationId xmlns:a16="http://schemas.microsoft.com/office/drawing/2014/main" id="{BD0EB8E5-63E1-27A6-4595-86E52D77B0A2}"/>
                </a:ext>
              </a:extLst>
            </p:cNvPr>
            <p:cNvSpPr/>
            <p:nvPr/>
          </p:nvSpPr>
          <p:spPr>
            <a:xfrm>
              <a:off x="7161276" y="4158995"/>
              <a:ext cx="1772412" cy="1062227"/>
            </a:xfrm>
            <a:prstGeom prst="rect">
              <a:avLst/>
            </a:prstGeom>
            <a:grpFill/>
          </p:spPr>
          <p:txBody>
            <a:bodyPr wrap="square" lIns="0" tIns="0" rIns="0" bIns="0" rtlCol="0"/>
            <a:lstStyle/>
            <a:p>
              <a:endParaRPr/>
            </a:p>
          </p:txBody>
        </p:sp>
      </p:grpSp>
      <p:sp>
        <p:nvSpPr>
          <p:cNvPr id="25" name="object 33">
            <a:extLst>
              <a:ext uri="{FF2B5EF4-FFF2-40B4-BE49-F238E27FC236}">
                <a16:creationId xmlns:a16="http://schemas.microsoft.com/office/drawing/2014/main" id="{99F1276A-98B1-31ED-BD0E-CCF41B131DC5}"/>
              </a:ext>
            </a:extLst>
          </p:cNvPr>
          <p:cNvSpPr txBox="1"/>
          <p:nvPr/>
        </p:nvSpPr>
        <p:spPr>
          <a:xfrm>
            <a:off x="9245946" y="1954926"/>
            <a:ext cx="1483995" cy="485389"/>
          </a:xfrm>
          <a:prstGeom prst="rect">
            <a:avLst/>
          </a:prstGeom>
        </p:spPr>
        <p:txBody>
          <a:bodyPr vert="horz" wrap="square" lIns="0" tIns="36195" rIns="0" bIns="0" rtlCol="0">
            <a:spAutoFit/>
          </a:bodyPr>
          <a:lstStyle/>
          <a:p>
            <a:pPr marL="575945" marR="5080" indent="-563880" algn="ctr">
              <a:lnSpc>
                <a:spcPts val="1639"/>
              </a:lnSpc>
              <a:spcBef>
                <a:spcPts val="285"/>
              </a:spcBef>
            </a:pPr>
            <a:r>
              <a:rPr lang="en-US" sz="1500" dirty="0">
                <a:solidFill>
                  <a:srgbClr val="FFFFFF"/>
                </a:solidFill>
                <a:latin typeface="Carlito"/>
                <a:cs typeface="Carlito"/>
              </a:rPr>
              <a:t>Find launch info</a:t>
            </a:r>
          </a:p>
          <a:p>
            <a:pPr marL="575945" marR="5080" indent="-563880" algn="ctr">
              <a:lnSpc>
                <a:spcPts val="1639"/>
              </a:lnSpc>
              <a:spcBef>
                <a:spcPts val="285"/>
              </a:spcBef>
            </a:pPr>
            <a:r>
              <a:rPr lang="en-US" sz="1500" dirty="0">
                <a:solidFill>
                  <a:srgbClr val="FFFFFF"/>
                </a:solidFill>
                <a:latin typeface="Carlito"/>
                <a:cs typeface="Carlito"/>
              </a:rPr>
              <a:t>HTML table</a:t>
            </a:r>
            <a:endParaRPr sz="1500" dirty="0">
              <a:latin typeface="Carlito"/>
              <a:cs typeface="Carlito"/>
            </a:endParaRPr>
          </a:p>
        </p:txBody>
      </p:sp>
      <p:grpSp>
        <p:nvGrpSpPr>
          <p:cNvPr id="26" name="object 34">
            <a:extLst>
              <a:ext uri="{FF2B5EF4-FFF2-40B4-BE49-F238E27FC236}">
                <a16:creationId xmlns:a16="http://schemas.microsoft.com/office/drawing/2014/main" id="{BFB871C1-E8B3-93A3-6BBF-937383FB808A}"/>
              </a:ext>
            </a:extLst>
          </p:cNvPr>
          <p:cNvGrpSpPr/>
          <p:nvPr/>
        </p:nvGrpSpPr>
        <p:grpSpPr>
          <a:xfrm>
            <a:off x="9093122" y="3680588"/>
            <a:ext cx="1851659" cy="1143000"/>
            <a:chOff x="7139940" y="2807207"/>
            <a:chExt cx="1851659" cy="1143000"/>
          </a:xfrm>
          <a:solidFill>
            <a:srgbClr val="0B49CB"/>
          </a:solidFill>
        </p:grpSpPr>
        <p:sp>
          <p:nvSpPr>
            <p:cNvPr id="27" name="object 37">
              <a:extLst>
                <a:ext uri="{FF2B5EF4-FFF2-40B4-BE49-F238E27FC236}">
                  <a16:creationId xmlns:a16="http://schemas.microsoft.com/office/drawing/2014/main" id="{4B774642-77AC-74A2-8464-688A4C5EDEAE}"/>
                </a:ext>
              </a:extLst>
            </p:cNvPr>
            <p:cNvSpPr/>
            <p:nvPr/>
          </p:nvSpPr>
          <p:spPr>
            <a:xfrm>
              <a:off x="7139940" y="2807207"/>
              <a:ext cx="1851659" cy="1143000"/>
            </a:xfrm>
            <a:prstGeom prst="rect">
              <a:avLst/>
            </a:prstGeom>
            <a:grpFill/>
          </p:spPr>
          <p:txBody>
            <a:bodyPr wrap="square" lIns="0" tIns="0" rIns="0" bIns="0" rtlCol="0"/>
            <a:lstStyle/>
            <a:p>
              <a:endParaRPr/>
            </a:p>
          </p:txBody>
        </p:sp>
        <p:sp>
          <p:nvSpPr>
            <p:cNvPr id="28" name="object 38">
              <a:extLst>
                <a:ext uri="{FF2B5EF4-FFF2-40B4-BE49-F238E27FC236}">
                  <a16:creationId xmlns:a16="http://schemas.microsoft.com/office/drawing/2014/main" id="{E0FC2B1A-FC07-9B01-C9BD-5DED07D217A2}"/>
                </a:ext>
              </a:extLst>
            </p:cNvPr>
            <p:cNvSpPr/>
            <p:nvPr/>
          </p:nvSpPr>
          <p:spPr>
            <a:xfrm>
              <a:off x="7164325" y="3047999"/>
              <a:ext cx="1769364" cy="696468"/>
            </a:xfrm>
            <a:prstGeom prst="rect">
              <a:avLst/>
            </a:prstGeom>
            <a:grpFill/>
          </p:spPr>
          <p:txBody>
            <a:bodyPr wrap="square" lIns="0" tIns="0" rIns="0" bIns="0" rtlCol="0"/>
            <a:lstStyle/>
            <a:p>
              <a:endParaRPr dirty="0"/>
            </a:p>
          </p:txBody>
        </p:sp>
        <p:sp>
          <p:nvSpPr>
            <p:cNvPr id="29" name="object 39">
              <a:extLst>
                <a:ext uri="{FF2B5EF4-FFF2-40B4-BE49-F238E27FC236}">
                  <a16:creationId xmlns:a16="http://schemas.microsoft.com/office/drawing/2014/main" id="{CB15C63F-E312-6771-B84A-0A4AB6C273A6}"/>
                </a:ext>
              </a:extLst>
            </p:cNvPr>
            <p:cNvSpPr/>
            <p:nvPr/>
          </p:nvSpPr>
          <p:spPr>
            <a:xfrm>
              <a:off x="7161276" y="2828543"/>
              <a:ext cx="1772412" cy="1063752"/>
            </a:xfrm>
            <a:prstGeom prst="rect">
              <a:avLst/>
            </a:prstGeom>
            <a:grpFill/>
          </p:spPr>
          <p:txBody>
            <a:bodyPr wrap="square" lIns="0" tIns="0" rIns="0" bIns="0" rtlCol="0"/>
            <a:lstStyle/>
            <a:p>
              <a:endParaRPr/>
            </a:p>
          </p:txBody>
        </p:sp>
      </p:grpSp>
      <p:sp>
        <p:nvSpPr>
          <p:cNvPr id="30" name="object 40">
            <a:extLst>
              <a:ext uri="{FF2B5EF4-FFF2-40B4-BE49-F238E27FC236}">
                <a16:creationId xmlns:a16="http://schemas.microsoft.com/office/drawing/2014/main" id="{EAD23799-A123-EAF6-7180-6776FB68CA38}"/>
              </a:ext>
            </a:extLst>
          </p:cNvPr>
          <p:cNvSpPr txBox="1"/>
          <p:nvPr/>
        </p:nvSpPr>
        <p:spPr>
          <a:xfrm>
            <a:off x="9244760" y="3969386"/>
            <a:ext cx="1492885" cy="485389"/>
          </a:xfrm>
          <a:prstGeom prst="rect">
            <a:avLst/>
          </a:prstGeom>
        </p:spPr>
        <p:txBody>
          <a:bodyPr vert="horz" wrap="square" lIns="0" tIns="36195" rIns="0" bIns="0" rtlCol="0">
            <a:spAutoFit/>
          </a:bodyPr>
          <a:lstStyle/>
          <a:p>
            <a:pPr marL="332740" marR="5080" indent="-320040" algn="ctr">
              <a:lnSpc>
                <a:spcPts val="1639"/>
              </a:lnSpc>
              <a:spcBef>
                <a:spcPts val="285"/>
              </a:spcBef>
            </a:pPr>
            <a:r>
              <a:rPr lang="en-US" sz="1500" spc="-5" dirty="0">
                <a:solidFill>
                  <a:srgbClr val="FFFFFF"/>
                </a:solidFill>
                <a:latin typeface="Carlito"/>
                <a:cs typeface="Carlito"/>
              </a:rPr>
              <a:t>Create</a:t>
            </a:r>
          </a:p>
          <a:p>
            <a:pPr marL="332740" marR="5080" indent="-320040" algn="ctr">
              <a:lnSpc>
                <a:spcPts val="1639"/>
              </a:lnSpc>
              <a:spcBef>
                <a:spcPts val="285"/>
              </a:spcBef>
            </a:pPr>
            <a:r>
              <a:rPr lang="en-US" sz="1500" spc="-5" dirty="0">
                <a:solidFill>
                  <a:srgbClr val="FFFFFF"/>
                </a:solidFill>
                <a:latin typeface="Carlito"/>
                <a:cs typeface="Carlito"/>
              </a:rPr>
              <a:t>Dictionary</a:t>
            </a:r>
            <a:endParaRPr sz="1500" dirty="0">
              <a:latin typeface="Carlito"/>
              <a:cs typeface="Carlito"/>
            </a:endParaRPr>
          </a:p>
        </p:txBody>
      </p:sp>
      <p:grpSp>
        <p:nvGrpSpPr>
          <p:cNvPr id="31" name="object 41">
            <a:extLst>
              <a:ext uri="{FF2B5EF4-FFF2-40B4-BE49-F238E27FC236}">
                <a16:creationId xmlns:a16="http://schemas.microsoft.com/office/drawing/2014/main" id="{21338A26-A639-9167-83AE-A45BBD51CC63}"/>
              </a:ext>
            </a:extLst>
          </p:cNvPr>
          <p:cNvGrpSpPr/>
          <p:nvPr/>
        </p:nvGrpSpPr>
        <p:grpSpPr>
          <a:xfrm>
            <a:off x="6469011" y="3680588"/>
            <a:ext cx="1851659" cy="1143000"/>
            <a:chOff x="7139940" y="1478280"/>
            <a:chExt cx="1851659" cy="1143000"/>
          </a:xfrm>
          <a:solidFill>
            <a:srgbClr val="0B49CB"/>
          </a:solidFill>
        </p:grpSpPr>
        <p:sp>
          <p:nvSpPr>
            <p:cNvPr id="32" name="object 44">
              <a:extLst>
                <a:ext uri="{FF2B5EF4-FFF2-40B4-BE49-F238E27FC236}">
                  <a16:creationId xmlns:a16="http://schemas.microsoft.com/office/drawing/2014/main" id="{07FB9717-1C9E-3BFD-9217-4CBF1E55B8F8}"/>
                </a:ext>
              </a:extLst>
            </p:cNvPr>
            <p:cNvSpPr/>
            <p:nvPr/>
          </p:nvSpPr>
          <p:spPr>
            <a:xfrm>
              <a:off x="7139940" y="1478280"/>
              <a:ext cx="1851659" cy="1143000"/>
            </a:xfrm>
            <a:prstGeom prst="rect">
              <a:avLst/>
            </a:prstGeom>
            <a:grpFill/>
          </p:spPr>
          <p:txBody>
            <a:bodyPr wrap="square" lIns="0" tIns="0" rIns="0" bIns="0" rtlCol="0"/>
            <a:lstStyle/>
            <a:p>
              <a:endParaRPr/>
            </a:p>
          </p:txBody>
        </p:sp>
        <p:sp>
          <p:nvSpPr>
            <p:cNvPr id="33" name="object 45">
              <a:extLst>
                <a:ext uri="{FF2B5EF4-FFF2-40B4-BE49-F238E27FC236}">
                  <a16:creationId xmlns:a16="http://schemas.microsoft.com/office/drawing/2014/main" id="{B7D4CAA5-73E6-BA7C-02E7-EF16B24E7505}"/>
                </a:ext>
              </a:extLst>
            </p:cNvPr>
            <p:cNvSpPr/>
            <p:nvPr/>
          </p:nvSpPr>
          <p:spPr>
            <a:xfrm>
              <a:off x="7226808" y="1615440"/>
              <a:ext cx="1717548" cy="903731"/>
            </a:xfrm>
            <a:prstGeom prst="rect">
              <a:avLst/>
            </a:prstGeom>
            <a:grpFill/>
          </p:spPr>
          <p:txBody>
            <a:bodyPr wrap="square" lIns="0" tIns="0" rIns="0" bIns="0" rtlCol="0"/>
            <a:lstStyle/>
            <a:p>
              <a:endParaRPr/>
            </a:p>
          </p:txBody>
        </p:sp>
        <p:sp>
          <p:nvSpPr>
            <p:cNvPr id="34" name="object 46">
              <a:extLst>
                <a:ext uri="{FF2B5EF4-FFF2-40B4-BE49-F238E27FC236}">
                  <a16:creationId xmlns:a16="http://schemas.microsoft.com/office/drawing/2014/main" id="{C583C8F8-C547-04C7-08BB-6D7AFFE49D48}"/>
                </a:ext>
              </a:extLst>
            </p:cNvPr>
            <p:cNvSpPr/>
            <p:nvPr/>
          </p:nvSpPr>
          <p:spPr>
            <a:xfrm>
              <a:off x="7161276" y="1499616"/>
              <a:ext cx="1772412" cy="1063752"/>
            </a:xfrm>
            <a:prstGeom prst="rect">
              <a:avLst/>
            </a:prstGeom>
            <a:grpFill/>
          </p:spPr>
          <p:txBody>
            <a:bodyPr wrap="square" lIns="0" tIns="0" rIns="0" bIns="0" rtlCol="0"/>
            <a:lstStyle/>
            <a:p>
              <a:endParaRPr/>
            </a:p>
          </p:txBody>
        </p:sp>
      </p:grpSp>
      <p:sp>
        <p:nvSpPr>
          <p:cNvPr id="35" name="object 47">
            <a:extLst>
              <a:ext uri="{FF2B5EF4-FFF2-40B4-BE49-F238E27FC236}">
                <a16:creationId xmlns:a16="http://schemas.microsoft.com/office/drawing/2014/main" id="{A350E31E-2CE6-13B5-D2B2-C357B588985A}"/>
              </a:ext>
            </a:extLst>
          </p:cNvPr>
          <p:cNvSpPr txBox="1">
            <a:spLocks/>
          </p:cNvSpPr>
          <p:nvPr/>
        </p:nvSpPr>
        <p:spPr>
          <a:xfrm>
            <a:off x="6683132" y="3805338"/>
            <a:ext cx="1373505" cy="907941"/>
          </a:xfrm>
          <a:prstGeom prst="rect">
            <a:avLst/>
          </a:prstGeom>
        </p:spPr>
        <p:txBody>
          <a:bodyPr vert="horz" wrap="square" lIns="0" tIns="3556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gn="ctr">
              <a:lnSpc>
                <a:spcPts val="1650"/>
              </a:lnSpc>
              <a:spcBef>
                <a:spcPts val="280"/>
              </a:spcBef>
            </a:pPr>
            <a:r>
              <a:rPr lang="en-US" sz="1500" spc="-5" dirty="0">
                <a:solidFill>
                  <a:srgbClr val="FFFFFF"/>
                </a:solidFill>
                <a:latin typeface="Carlito"/>
                <a:cs typeface="Carlito"/>
              </a:rPr>
              <a:t>Iterate through table cells to extract data to dictionary</a:t>
            </a:r>
            <a:endParaRPr lang="en-US" sz="1500" dirty="0">
              <a:latin typeface="Carlito"/>
              <a:cs typeface="Carlito"/>
            </a:endParaRPr>
          </a:p>
        </p:txBody>
      </p:sp>
      <p:grpSp>
        <p:nvGrpSpPr>
          <p:cNvPr id="36" name="object 48">
            <a:extLst>
              <a:ext uri="{FF2B5EF4-FFF2-40B4-BE49-F238E27FC236}">
                <a16:creationId xmlns:a16="http://schemas.microsoft.com/office/drawing/2014/main" id="{438908BA-0863-ACEB-F73F-59418608691C}"/>
              </a:ext>
            </a:extLst>
          </p:cNvPr>
          <p:cNvGrpSpPr/>
          <p:nvPr/>
        </p:nvGrpSpPr>
        <p:grpSpPr>
          <a:xfrm>
            <a:off x="3802228" y="3664848"/>
            <a:ext cx="1851659" cy="1143000"/>
            <a:chOff x="9496043" y="1478280"/>
            <a:chExt cx="1851659" cy="1143000"/>
          </a:xfrm>
          <a:solidFill>
            <a:srgbClr val="0B49CB"/>
          </a:solidFill>
        </p:grpSpPr>
        <p:sp>
          <p:nvSpPr>
            <p:cNvPr id="37" name="object 49">
              <a:extLst>
                <a:ext uri="{FF2B5EF4-FFF2-40B4-BE49-F238E27FC236}">
                  <a16:creationId xmlns:a16="http://schemas.microsoft.com/office/drawing/2014/main" id="{D5BF69EA-3D5C-C91A-4E2B-7DF75E4BC3FF}"/>
                </a:ext>
              </a:extLst>
            </p:cNvPr>
            <p:cNvSpPr/>
            <p:nvPr/>
          </p:nvSpPr>
          <p:spPr>
            <a:xfrm>
              <a:off x="9496043" y="1478280"/>
              <a:ext cx="1851659" cy="1143000"/>
            </a:xfrm>
            <a:prstGeom prst="rect">
              <a:avLst/>
            </a:prstGeom>
            <a:grpFill/>
          </p:spPr>
          <p:txBody>
            <a:bodyPr wrap="square" lIns="0" tIns="0" rIns="0" bIns="0" rtlCol="0"/>
            <a:lstStyle/>
            <a:p>
              <a:endParaRPr/>
            </a:p>
          </p:txBody>
        </p:sp>
        <p:sp>
          <p:nvSpPr>
            <p:cNvPr id="38" name="object 50">
              <a:extLst>
                <a:ext uri="{FF2B5EF4-FFF2-40B4-BE49-F238E27FC236}">
                  <a16:creationId xmlns:a16="http://schemas.microsoft.com/office/drawing/2014/main" id="{EDF358A4-E520-F884-B6EB-BA8129A72776}"/>
                </a:ext>
              </a:extLst>
            </p:cNvPr>
            <p:cNvSpPr/>
            <p:nvPr/>
          </p:nvSpPr>
          <p:spPr>
            <a:xfrm>
              <a:off x="9538716" y="1615440"/>
              <a:ext cx="1772412" cy="903731"/>
            </a:xfrm>
            <a:prstGeom prst="rect">
              <a:avLst/>
            </a:prstGeom>
            <a:grpFill/>
          </p:spPr>
          <p:txBody>
            <a:bodyPr wrap="square" lIns="0" tIns="0" rIns="0" bIns="0" rtlCol="0"/>
            <a:lstStyle/>
            <a:p>
              <a:endParaRPr/>
            </a:p>
          </p:txBody>
        </p:sp>
        <p:sp>
          <p:nvSpPr>
            <p:cNvPr id="39" name="object 51">
              <a:extLst>
                <a:ext uri="{FF2B5EF4-FFF2-40B4-BE49-F238E27FC236}">
                  <a16:creationId xmlns:a16="http://schemas.microsoft.com/office/drawing/2014/main" id="{287CEB08-5BEE-D6BB-F15B-5968C3920398}"/>
                </a:ext>
              </a:extLst>
            </p:cNvPr>
            <p:cNvSpPr/>
            <p:nvPr/>
          </p:nvSpPr>
          <p:spPr>
            <a:xfrm>
              <a:off x="9517379" y="1499616"/>
              <a:ext cx="1772412" cy="1063752"/>
            </a:xfrm>
            <a:prstGeom prst="rect">
              <a:avLst/>
            </a:prstGeom>
            <a:grpFill/>
          </p:spPr>
          <p:txBody>
            <a:bodyPr wrap="square" lIns="0" tIns="0" rIns="0" bIns="0" rtlCol="0"/>
            <a:lstStyle/>
            <a:p>
              <a:endParaRPr/>
            </a:p>
          </p:txBody>
        </p:sp>
      </p:grpSp>
      <p:sp>
        <p:nvSpPr>
          <p:cNvPr id="40" name="object 52">
            <a:extLst>
              <a:ext uri="{FF2B5EF4-FFF2-40B4-BE49-F238E27FC236}">
                <a16:creationId xmlns:a16="http://schemas.microsoft.com/office/drawing/2014/main" id="{39A0FA7A-3AE1-3FE3-01E7-A5CAC5E2D324}"/>
              </a:ext>
            </a:extLst>
          </p:cNvPr>
          <p:cNvSpPr txBox="1"/>
          <p:nvPr/>
        </p:nvSpPr>
        <p:spPr>
          <a:xfrm>
            <a:off x="3946501" y="3986372"/>
            <a:ext cx="1539240" cy="453457"/>
          </a:xfrm>
          <a:prstGeom prst="rect">
            <a:avLst/>
          </a:prstGeom>
        </p:spPr>
        <p:txBody>
          <a:bodyPr vert="horz" wrap="square" lIns="0" tIns="33020" rIns="0" bIns="0" rtlCol="0">
            <a:spAutoFit/>
          </a:bodyPr>
          <a:lstStyle/>
          <a:p>
            <a:pPr marL="12700" marR="5080" indent="-1270" algn="ctr">
              <a:lnSpc>
                <a:spcPct val="91000"/>
              </a:lnSpc>
              <a:spcBef>
                <a:spcPts val="260"/>
              </a:spcBef>
            </a:pPr>
            <a:r>
              <a:rPr lang="en-US" sz="1500" spc="-20" dirty="0">
                <a:solidFill>
                  <a:srgbClr val="FFFFFF"/>
                </a:solidFill>
                <a:latin typeface="Carlito"/>
                <a:cs typeface="Carlito"/>
              </a:rPr>
              <a:t>Cast </a:t>
            </a:r>
            <a:r>
              <a:rPr lang="en-US" sz="1500" spc="-20" dirty="0" err="1">
                <a:solidFill>
                  <a:srgbClr val="FFFFFF"/>
                </a:solidFill>
                <a:latin typeface="Carlito"/>
                <a:cs typeface="Carlito"/>
              </a:rPr>
              <a:t>dctionary</a:t>
            </a:r>
            <a:r>
              <a:rPr lang="en-US" sz="1500" spc="-20" dirty="0">
                <a:solidFill>
                  <a:srgbClr val="FFFFFF"/>
                </a:solidFill>
                <a:latin typeface="Carlito"/>
                <a:cs typeface="Carlito"/>
              </a:rPr>
              <a:t> to </a:t>
            </a:r>
            <a:r>
              <a:rPr lang="en-US" sz="1500" spc="-20" dirty="0" err="1">
                <a:solidFill>
                  <a:srgbClr val="FFFFFF"/>
                </a:solidFill>
                <a:latin typeface="Carlito"/>
                <a:cs typeface="Carlito"/>
              </a:rPr>
              <a:t>DataFrame</a:t>
            </a:r>
            <a:endParaRPr sz="1500" dirty="0">
              <a:latin typeface="Carlito"/>
              <a:cs typeface="Carlito"/>
            </a:endParaRPr>
          </a:p>
        </p:txBody>
      </p:sp>
      <p:sp>
        <p:nvSpPr>
          <p:cNvPr id="41" name="Right Arrow 44">
            <a:extLst>
              <a:ext uri="{FF2B5EF4-FFF2-40B4-BE49-F238E27FC236}">
                <a16:creationId xmlns:a16="http://schemas.microsoft.com/office/drawing/2014/main" id="{4806D9AC-21D8-5D05-1DEB-A8F91DD49468}"/>
              </a:ext>
            </a:extLst>
          </p:cNvPr>
          <p:cNvSpPr/>
          <p:nvPr/>
        </p:nvSpPr>
        <p:spPr>
          <a:xfrm>
            <a:off x="5740335"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ight Arrow 45">
            <a:extLst>
              <a:ext uri="{FF2B5EF4-FFF2-40B4-BE49-F238E27FC236}">
                <a16:creationId xmlns:a16="http://schemas.microsoft.com/office/drawing/2014/main" id="{B15CF4EC-3E86-20C3-E225-1902D089A320}"/>
              </a:ext>
            </a:extLst>
          </p:cNvPr>
          <p:cNvSpPr/>
          <p:nvPr/>
        </p:nvSpPr>
        <p:spPr>
          <a:xfrm>
            <a:off x="8379809" y="1975359"/>
            <a:ext cx="601884"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6">
            <a:extLst>
              <a:ext uri="{FF2B5EF4-FFF2-40B4-BE49-F238E27FC236}">
                <a16:creationId xmlns:a16="http://schemas.microsoft.com/office/drawing/2014/main" id="{E75AAB34-5BE6-560A-3035-68D258030146}"/>
              </a:ext>
            </a:extLst>
          </p:cNvPr>
          <p:cNvSpPr/>
          <p:nvPr/>
        </p:nvSpPr>
        <p:spPr>
          <a:xfrm flipH="1">
            <a:off x="8368421"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ight Arrow 47">
            <a:extLst>
              <a:ext uri="{FF2B5EF4-FFF2-40B4-BE49-F238E27FC236}">
                <a16:creationId xmlns:a16="http://schemas.microsoft.com/office/drawing/2014/main" id="{427ABF0B-C360-7338-A59C-2CC3B92B7088}"/>
              </a:ext>
            </a:extLst>
          </p:cNvPr>
          <p:cNvSpPr/>
          <p:nvPr/>
        </p:nvSpPr>
        <p:spPr>
          <a:xfrm flipH="1">
            <a:off x="5712450" y="4013977"/>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ight Arrow 48">
            <a:extLst>
              <a:ext uri="{FF2B5EF4-FFF2-40B4-BE49-F238E27FC236}">
                <a16:creationId xmlns:a16="http://schemas.microsoft.com/office/drawing/2014/main" id="{B5263ECB-CD3A-CC6C-F35E-6D768E951B79}"/>
              </a:ext>
            </a:extLst>
          </p:cNvPr>
          <p:cNvSpPr/>
          <p:nvPr/>
        </p:nvSpPr>
        <p:spPr>
          <a:xfrm rot="16200000" flipH="1">
            <a:off x="9698986" y="3001302"/>
            <a:ext cx="624015" cy="466233"/>
          </a:xfrm>
          <a:prstGeom prst="rightArrow">
            <a:avLst/>
          </a:prstGeom>
          <a:solidFill>
            <a:srgbClr val="0B4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181</TotalTime>
  <Words>2478</Words>
  <Application>Microsoft Office PowerPoint</Application>
  <PresentationFormat>Widescreen</PresentationFormat>
  <Paragraphs>279</Paragraphs>
  <Slides>46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Abadi</vt:lpstr>
      <vt:lpstr>Abadi MT Condensed Light</vt:lpstr>
      <vt:lpstr>Arial</vt:lpstr>
      <vt:lpstr>Calibri</vt:lpstr>
      <vt:lpstr>Calibri Light</vt:lpstr>
      <vt:lpstr>Carlito</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meghana paiangle</cp:lastModifiedBy>
  <cp:revision>203</cp:revision>
  <dcterms:created xsi:type="dcterms:W3CDTF">2021-04-29T18:58:34Z</dcterms:created>
  <dcterms:modified xsi:type="dcterms:W3CDTF">2022-12-17T19:26:24Z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